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3" r:id="rId3"/>
    <p:sldId id="257" r:id="rId4"/>
    <p:sldId id="261" r:id="rId5"/>
    <p:sldId id="258" r:id="rId6"/>
    <p:sldId id="262" r:id="rId7"/>
    <p:sldId id="260" r:id="rId8"/>
    <p:sldId id="263" r:id="rId9"/>
    <p:sldId id="264" r:id="rId10"/>
    <p:sldId id="265" r:id="rId11"/>
    <p:sldId id="266" r:id="rId12"/>
    <p:sldId id="267" r:id="rId13"/>
    <p:sldId id="269" r:id="rId14"/>
    <p:sldId id="268" r:id="rId15"/>
    <p:sldId id="270" r:id="rId16"/>
    <p:sldId id="271" r:id="rId17"/>
    <p:sldId id="259" r:id="rId18"/>
    <p:sldId id="274" r:id="rId19"/>
  </p:sldIdLst>
  <p:sldSz cx="13716000"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5305"/>
    <a:srgbClr val="FE9B0B"/>
    <a:srgbClr val="333333"/>
    <a:srgbClr val="FA697C"/>
    <a:srgbClr val="E6E6E6"/>
    <a:srgbClr val="7A2E7E"/>
    <a:srgbClr val="16A98D"/>
    <a:srgbClr val="1AB093"/>
    <a:srgbClr val="782C7C"/>
    <a:srgbClr val="FFAF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Açık Stil 3 - Vurgu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A107856-5554-42FB-B03E-39F5DBC370BA}" styleName="Orta Stil 4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7CE84F3-28C3-443E-9E96-99CF82512B78}" styleName="Koyu Stil 1 - Vurgu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7853C-536D-4A76-A0AE-DD22124D55A5}" styleName="Tema Uygulanmış Stil 1 - Vurgu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5" d="100"/>
          <a:sy n="35" d="100"/>
        </p:scale>
        <p:origin x="186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2244726"/>
            <a:ext cx="11658600" cy="4775200"/>
          </a:xfrm>
        </p:spPr>
        <p:txBody>
          <a:bodyPr anchor="b"/>
          <a:lstStyle>
            <a:lvl1pPr algn="ctr">
              <a:defRPr sz="9000"/>
            </a:lvl1pPr>
          </a:lstStyle>
          <a:p>
            <a:r>
              <a:rPr lang="tr-TR"/>
              <a:t>Asıl başlık stilini düzenlemek için tıklayın</a:t>
            </a:r>
            <a:endParaRPr lang="en-US" dirty="0"/>
          </a:p>
        </p:txBody>
      </p:sp>
      <p:sp>
        <p:nvSpPr>
          <p:cNvPr id="3" name="Subtitle 2"/>
          <p:cNvSpPr>
            <a:spLocks noGrp="1"/>
          </p:cNvSpPr>
          <p:nvPr>
            <p:ph type="subTitle" idx="1"/>
          </p:nvPr>
        </p:nvSpPr>
        <p:spPr>
          <a:xfrm>
            <a:off x="1714500" y="7204076"/>
            <a:ext cx="10287000" cy="3311524"/>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22FCB361-7E17-4F84-BACA-D21D3D4C5DF8}" type="datetimeFigureOut">
              <a:rPr lang="tr-TR" smtClean="0"/>
              <a:t>18.02.2025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C365F98-AC7C-495C-B06F-60D634874FB4}" type="slidenum">
              <a:rPr lang="tr-TR" smtClean="0"/>
              <a:t>‹#›</a:t>
            </a:fld>
            <a:endParaRPr lang="tr-TR"/>
          </a:p>
        </p:txBody>
      </p:sp>
    </p:spTree>
    <p:extLst>
      <p:ext uri="{BB962C8B-B14F-4D97-AF65-F5344CB8AC3E}">
        <p14:creationId xmlns:p14="http://schemas.microsoft.com/office/powerpoint/2010/main" val="3085576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2FCB361-7E17-4F84-BACA-D21D3D4C5DF8}" type="datetimeFigureOut">
              <a:rPr lang="tr-TR" smtClean="0"/>
              <a:t>18.02.2025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C365F98-AC7C-495C-B06F-60D634874FB4}" type="slidenum">
              <a:rPr lang="tr-TR" smtClean="0"/>
              <a:t>‹#›</a:t>
            </a:fld>
            <a:endParaRPr lang="tr-TR"/>
          </a:p>
        </p:txBody>
      </p:sp>
    </p:spTree>
    <p:extLst>
      <p:ext uri="{BB962C8B-B14F-4D97-AF65-F5344CB8AC3E}">
        <p14:creationId xmlns:p14="http://schemas.microsoft.com/office/powerpoint/2010/main" val="1007365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15513" y="730250"/>
            <a:ext cx="2957513" cy="11623676"/>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942976" y="730250"/>
            <a:ext cx="8701088" cy="11623676"/>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2FCB361-7E17-4F84-BACA-D21D3D4C5DF8}" type="datetimeFigureOut">
              <a:rPr lang="tr-TR" smtClean="0"/>
              <a:t>18.02.2025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C365F98-AC7C-495C-B06F-60D634874FB4}" type="slidenum">
              <a:rPr lang="tr-TR" smtClean="0"/>
              <a:t>‹#›</a:t>
            </a:fld>
            <a:endParaRPr lang="tr-TR"/>
          </a:p>
        </p:txBody>
      </p:sp>
    </p:spTree>
    <p:extLst>
      <p:ext uri="{BB962C8B-B14F-4D97-AF65-F5344CB8AC3E}">
        <p14:creationId xmlns:p14="http://schemas.microsoft.com/office/powerpoint/2010/main" val="1208124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2FCB361-7E17-4F84-BACA-D21D3D4C5DF8}" type="datetimeFigureOut">
              <a:rPr lang="tr-TR" smtClean="0"/>
              <a:t>18.02.2025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C365F98-AC7C-495C-B06F-60D634874FB4}" type="slidenum">
              <a:rPr lang="tr-TR" smtClean="0"/>
              <a:t>‹#›</a:t>
            </a:fld>
            <a:endParaRPr lang="tr-TR"/>
          </a:p>
        </p:txBody>
      </p:sp>
    </p:spTree>
    <p:extLst>
      <p:ext uri="{BB962C8B-B14F-4D97-AF65-F5344CB8AC3E}">
        <p14:creationId xmlns:p14="http://schemas.microsoft.com/office/powerpoint/2010/main" val="3524600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935832" y="3419479"/>
            <a:ext cx="11830050" cy="5705474"/>
          </a:xfrm>
        </p:spPr>
        <p:txBody>
          <a:bodyPr anchor="b"/>
          <a:lstStyle>
            <a:lvl1pPr>
              <a:defRPr sz="90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935832" y="9178929"/>
            <a:ext cx="11830050" cy="3000374"/>
          </a:xfrm>
        </p:spPr>
        <p:txBody>
          <a:bodyPr/>
          <a:lstStyle>
            <a:lvl1pPr marL="0" indent="0">
              <a:buNone/>
              <a:defRPr sz="3600">
                <a:solidFill>
                  <a:schemeClr val="tx1"/>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22FCB361-7E17-4F84-BACA-D21D3D4C5DF8}" type="datetimeFigureOut">
              <a:rPr lang="tr-TR" smtClean="0"/>
              <a:t>18.02.2025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C365F98-AC7C-495C-B06F-60D634874FB4}" type="slidenum">
              <a:rPr lang="tr-TR" smtClean="0"/>
              <a:t>‹#›</a:t>
            </a:fld>
            <a:endParaRPr lang="tr-TR"/>
          </a:p>
        </p:txBody>
      </p:sp>
    </p:spTree>
    <p:extLst>
      <p:ext uri="{BB962C8B-B14F-4D97-AF65-F5344CB8AC3E}">
        <p14:creationId xmlns:p14="http://schemas.microsoft.com/office/powerpoint/2010/main" val="2240705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942975" y="3651250"/>
            <a:ext cx="5829300" cy="8702676"/>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943725" y="3651250"/>
            <a:ext cx="5829300" cy="8702676"/>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22FCB361-7E17-4F84-BACA-D21D3D4C5DF8}" type="datetimeFigureOut">
              <a:rPr lang="tr-TR" smtClean="0"/>
              <a:t>18.02.2025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C365F98-AC7C-495C-B06F-60D634874FB4}" type="slidenum">
              <a:rPr lang="tr-TR" smtClean="0"/>
              <a:t>‹#›</a:t>
            </a:fld>
            <a:endParaRPr lang="tr-TR"/>
          </a:p>
        </p:txBody>
      </p:sp>
    </p:spTree>
    <p:extLst>
      <p:ext uri="{BB962C8B-B14F-4D97-AF65-F5344CB8AC3E}">
        <p14:creationId xmlns:p14="http://schemas.microsoft.com/office/powerpoint/2010/main" val="2769636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944762" y="730253"/>
            <a:ext cx="11830050" cy="2651126"/>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944763" y="3362326"/>
            <a:ext cx="5802510" cy="1647824"/>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tr-TR"/>
              <a:t>Asıl metin stillerini düzenlemek için tıklayın</a:t>
            </a:r>
          </a:p>
        </p:txBody>
      </p:sp>
      <p:sp>
        <p:nvSpPr>
          <p:cNvPr id="4" name="Content Placeholder 3"/>
          <p:cNvSpPr>
            <a:spLocks noGrp="1"/>
          </p:cNvSpPr>
          <p:nvPr>
            <p:ph sz="half" idx="2"/>
          </p:nvPr>
        </p:nvSpPr>
        <p:spPr>
          <a:xfrm>
            <a:off x="944763" y="5010150"/>
            <a:ext cx="5802510" cy="7369176"/>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943726" y="3362326"/>
            <a:ext cx="5831087" cy="1647824"/>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tr-TR"/>
              <a:t>Asıl metin stillerini düzenlemek için tıklayın</a:t>
            </a:r>
          </a:p>
        </p:txBody>
      </p:sp>
      <p:sp>
        <p:nvSpPr>
          <p:cNvPr id="6" name="Content Placeholder 5"/>
          <p:cNvSpPr>
            <a:spLocks noGrp="1"/>
          </p:cNvSpPr>
          <p:nvPr>
            <p:ph sz="quarter" idx="4"/>
          </p:nvPr>
        </p:nvSpPr>
        <p:spPr>
          <a:xfrm>
            <a:off x="6943726" y="5010150"/>
            <a:ext cx="5831087" cy="7369176"/>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22FCB361-7E17-4F84-BACA-D21D3D4C5DF8}" type="datetimeFigureOut">
              <a:rPr lang="tr-TR" smtClean="0"/>
              <a:t>18.02.2025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C365F98-AC7C-495C-B06F-60D634874FB4}" type="slidenum">
              <a:rPr lang="tr-TR" smtClean="0"/>
              <a:t>‹#›</a:t>
            </a:fld>
            <a:endParaRPr lang="tr-TR"/>
          </a:p>
        </p:txBody>
      </p:sp>
    </p:spTree>
    <p:extLst>
      <p:ext uri="{BB962C8B-B14F-4D97-AF65-F5344CB8AC3E}">
        <p14:creationId xmlns:p14="http://schemas.microsoft.com/office/powerpoint/2010/main" val="3050719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22FCB361-7E17-4F84-BACA-D21D3D4C5DF8}" type="datetimeFigureOut">
              <a:rPr lang="tr-TR" smtClean="0"/>
              <a:t>18.02.2025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C365F98-AC7C-495C-B06F-60D634874FB4}" type="slidenum">
              <a:rPr lang="tr-TR" smtClean="0"/>
              <a:t>‹#›</a:t>
            </a:fld>
            <a:endParaRPr lang="tr-TR"/>
          </a:p>
        </p:txBody>
      </p:sp>
    </p:spTree>
    <p:extLst>
      <p:ext uri="{BB962C8B-B14F-4D97-AF65-F5344CB8AC3E}">
        <p14:creationId xmlns:p14="http://schemas.microsoft.com/office/powerpoint/2010/main" val="751155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FCB361-7E17-4F84-BACA-D21D3D4C5DF8}" type="datetimeFigureOut">
              <a:rPr lang="tr-TR" smtClean="0"/>
              <a:t>18.02.2025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9C365F98-AC7C-495C-B06F-60D634874FB4}" type="slidenum">
              <a:rPr lang="tr-TR" smtClean="0"/>
              <a:t>‹#›</a:t>
            </a:fld>
            <a:endParaRPr lang="tr-TR"/>
          </a:p>
        </p:txBody>
      </p:sp>
    </p:spTree>
    <p:extLst>
      <p:ext uri="{BB962C8B-B14F-4D97-AF65-F5344CB8AC3E}">
        <p14:creationId xmlns:p14="http://schemas.microsoft.com/office/powerpoint/2010/main" val="788973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944762" y="914400"/>
            <a:ext cx="4423767" cy="3200400"/>
          </a:xfrm>
        </p:spPr>
        <p:txBody>
          <a:bodyPr anchor="b"/>
          <a:lstStyle>
            <a:lvl1pPr>
              <a:defRPr sz="4800"/>
            </a:lvl1pPr>
          </a:lstStyle>
          <a:p>
            <a:r>
              <a:rPr lang="tr-TR"/>
              <a:t>Asıl başlık stilini düzenlemek için tıklayın</a:t>
            </a:r>
            <a:endParaRPr lang="en-US" dirty="0"/>
          </a:p>
        </p:txBody>
      </p:sp>
      <p:sp>
        <p:nvSpPr>
          <p:cNvPr id="3" name="Content Placeholder 2"/>
          <p:cNvSpPr>
            <a:spLocks noGrp="1"/>
          </p:cNvSpPr>
          <p:nvPr>
            <p:ph idx="1"/>
          </p:nvPr>
        </p:nvSpPr>
        <p:spPr>
          <a:xfrm>
            <a:off x="5831087" y="1974853"/>
            <a:ext cx="6943725" cy="9747250"/>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944762" y="4114800"/>
            <a:ext cx="4423767" cy="7623176"/>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22FCB361-7E17-4F84-BACA-D21D3D4C5DF8}" type="datetimeFigureOut">
              <a:rPr lang="tr-TR" smtClean="0"/>
              <a:t>18.02.2025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C365F98-AC7C-495C-B06F-60D634874FB4}" type="slidenum">
              <a:rPr lang="tr-TR" smtClean="0"/>
              <a:t>‹#›</a:t>
            </a:fld>
            <a:endParaRPr lang="tr-TR"/>
          </a:p>
        </p:txBody>
      </p:sp>
    </p:spTree>
    <p:extLst>
      <p:ext uri="{BB962C8B-B14F-4D97-AF65-F5344CB8AC3E}">
        <p14:creationId xmlns:p14="http://schemas.microsoft.com/office/powerpoint/2010/main" val="2064979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944762" y="914400"/>
            <a:ext cx="4423767" cy="3200400"/>
          </a:xfrm>
        </p:spPr>
        <p:txBody>
          <a:bodyPr anchor="b"/>
          <a:lstStyle>
            <a:lvl1pPr>
              <a:defRPr sz="48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5831087" y="1974853"/>
            <a:ext cx="6943725" cy="9747250"/>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tr-TR"/>
              <a:t>Resim eklemek için simgeye tıklayın</a:t>
            </a:r>
            <a:endParaRPr lang="en-US" dirty="0"/>
          </a:p>
        </p:txBody>
      </p:sp>
      <p:sp>
        <p:nvSpPr>
          <p:cNvPr id="4" name="Text Placeholder 3"/>
          <p:cNvSpPr>
            <a:spLocks noGrp="1"/>
          </p:cNvSpPr>
          <p:nvPr>
            <p:ph type="body" sz="half" idx="2"/>
          </p:nvPr>
        </p:nvSpPr>
        <p:spPr>
          <a:xfrm>
            <a:off x="944762" y="4114800"/>
            <a:ext cx="4423767" cy="7623176"/>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22FCB361-7E17-4F84-BACA-D21D3D4C5DF8}" type="datetimeFigureOut">
              <a:rPr lang="tr-TR" smtClean="0"/>
              <a:t>18.02.2025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C365F98-AC7C-495C-B06F-60D634874FB4}" type="slidenum">
              <a:rPr lang="tr-TR" smtClean="0"/>
              <a:t>‹#›</a:t>
            </a:fld>
            <a:endParaRPr lang="tr-TR"/>
          </a:p>
        </p:txBody>
      </p:sp>
    </p:spTree>
    <p:extLst>
      <p:ext uri="{BB962C8B-B14F-4D97-AF65-F5344CB8AC3E}">
        <p14:creationId xmlns:p14="http://schemas.microsoft.com/office/powerpoint/2010/main" val="473090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2975" y="730253"/>
            <a:ext cx="11830050" cy="2651126"/>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942975" y="3651250"/>
            <a:ext cx="11830050" cy="8702676"/>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942975" y="12712703"/>
            <a:ext cx="3086100" cy="730250"/>
          </a:xfrm>
          <a:prstGeom prst="rect">
            <a:avLst/>
          </a:prstGeom>
        </p:spPr>
        <p:txBody>
          <a:bodyPr vert="horz" lIns="91440" tIns="45720" rIns="91440" bIns="45720" rtlCol="0" anchor="ctr"/>
          <a:lstStyle>
            <a:lvl1pPr algn="l">
              <a:defRPr sz="1800">
                <a:solidFill>
                  <a:schemeClr val="tx1">
                    <a:tint val="75000"/>
                  </a:schemeClr>
                </a:solidFill>
              </a:defRPr>
            </a:lvl1pPr>
          </a:lstStyle>
          <a:p>
            <a:fld id="{22FCB361-7E17-4F84-BACA-D21D3D4C5DF8}" type="datetimeFigureOut">
              <a:rPr lang="tr-TR" smtClean="0"/>
              <a:t>18.02.2025</a:t>
            </a:fld>
            <a:endParaRPr lang="tr-TR"/>
          </a:p>
        </p:txBody>
      </p:sp>
      <p:sp>
        <p:nvSpPr>
          <p:cNvPr id="5" name="Footer Placeholder 4"/>
          <p:cNvSpPr>
            <a:spLocks noGrp="1"/>
          </p:cNvSpPr>
          <p:nvPr>
            <p:ph type="ftr" sz="quarter" idx="3"/>
          </p:nvPr>
        </p:nvSpPr>
        <p:spPr>
          <a:xfrm>
            <a:off x="4543425" y="12712703"/>
            <a:ext cx="4629150" cy="730250"/>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9686925" y="12712703"/>
            <a:ext cx="3086100" cy="730250"/>
          </a:xfrm>
          <a:prstGeom prst="rect">
            <a:avLst/>
          </a:prstGeom>
        </p:spPr>
        <p:txBody>
          <a:bodyPr vert="horz" lIns="91440" tIns="45720" rIns="91440" bIns="45720" rtlCol="0" anchor="ctr"/>
          <a:lstStyle>
            <a:lvl1pPr algn="r">
              <a:defRPr sz="1800">
                <a:solidFill>
                  <a:schemeClr val="tx1">
                    <a:tint val="75000"/>
                  </a:schemeClr>
                </a:solidFill>
              </a:defRPr>
            </a:lvl1pPr>
          </a:lstStyle>
          <a:p>
            <a:fld id="{9C365F98-AC7C-495C-B06F-60D634874FB4}" type="slidenum">
              <a:rPr lang="tr-TR" smtClean="0"/>
              <a:t>‹#›</a:t>
            </a:fld>
            <a:endParaRPr lang="tr-TR"/>
          </a:p>
        </p:txBody>
      </p:sp>
    </p:spTree>
    <p:extLst>
      <p:ext uri="{BB962C8B-B14F-4D97-AF65-F5344CB8AC3E}">
        <p14:creationId xmlns:p14="http://schemas.microsoft.com/office/powerpoint/2010/main" val="6242346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 Id="rId6" Type="http://schemas.openxmlformats.org/officeDocument/2006/relationships/image" Target="../media/image32.emf"/><Relationship Id="rId5" Type="http://schemas.openxmlformats.org/officeDocument/2006/relationships/image" Target="../media/image31.emf"/><Relationship Id="rId4" Type="http://schemas.openxmlformats.org/officeDocument/2006/relationships/image" Target="../media/image30.emf"/></Relationships>
</file>

<file path=ppt/slides/_rels/slide11.x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image" Target="../media/image35.svg"/><Relationship Id="rId7" Type="http://schemas.openxmlformats.org/officeDocument/2006/relationships/image" Target="../media/image37.emf"/><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6.emf"/><Relationship Id="rId5" Type="http://schemas.openxmlformats.org/officeDocument/2006/relationships/image" Target="../media/image35.emf"/><Relationship Id="rId4" Type="http://schemas.openxmlformats.org/officeDocument/2006/relationships/image" Target="../media/image34.emf"/></Relationships>
</file>

<file path=ppt/slides/_rels/slide12.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 Id="rId4" Type="http://schemas.openxmlformats.org/officeDocument/2006/relationships/image" Target="../media/image42.emf"/></Relationships>
</file>

<file path=ppt/slides/_rels/slide15.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2.xml"/><Relationship Id="rId6" Type="http://schemas.openxmlformats.org/officeDocument/2006/relationships/image" Target="../media/image48.emf"/><Relationship Id="rId5" Type="http://schemas.openxmlformats.org/officeDocument/2006/relationships/image" Target="../media/image47.emf"/><Relationship Id="rId4" Type="http://schemas.openxmlformats.org/officeDocument/2006/relationships/image" Target="../media/image46.emf"/></Relationships>
</file>

<file path=ppt/slides/_rels/slide18.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e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 Id="rId6" Type="http://schemas.openxmlformats.org/officeDocument/2006/relationships/image" Target="../media/image20.emf"/><Relationship Id="rId5" Type="http://schemas.openxmlformats.org/officeDocument/2006/relationships/image" Target="../media/image20.sv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2.emf"/><Relationship Id="rId7" Type="http://schemas.openxmlformats.org/officeDocument/2006/relationships/image" Target="../media/image26.emf"/><Relationship Id="rId2" Type="http://schemas.openxmlformats.org/officeDocument/2006/relationships/image" Target="../media/image21.emf"/><Relationship Id="rId1" Type="http://schemas.openxmlformats.org/officeDocument/2006/relationships/slideLayout" Target="../slideLayouts/slideLayout2.x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emf"/></Relationships>
</file>

<file path=ppt/slides/_rels/slide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metin, giyim, poster, grafik tasarım içeren bir resim&#10;&#10;Açıklama otomatik olarak oluşturuldu">
            <a:extLst>
              <a:ext uri="{FF2B5EF4-FFF2-40B4-BE49-F238E27FC236}">
                <a16:creationId xmlns="" xmlns:a16="http://schemas.microsoft.com/office/drawing/2014/main" id="{0504F2DC-7456-3E2F-F6F7-7CC916812A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3716000" cy="13716000"/>
          </a:xfrm>
          <a:prstGeom prst="rect">
            <a:avLst/>
          </a:prstGeom>
        </p:spPr>
      </p:pic>
      <p:sp>
        <p:nvSpPr>
          <p:cNvPr id="2" name="Metin kutusu 1"/>
          <p:cNvSpPr txBox="1"/>
          <p:nvPr/>
        </p:nvSpPr>
        <p:spPr>
          <a:xfrm>
            <a:off x="8633012" y="11967883"/>
            <a:ext cx="5082988" cy="1384995"/>
          </a:xfrm>
          <a:prstGeom prst="rect">
            <a:avLst/>
          </a:prstGeom>
          <a:solidFill>
            <a:schemeClr val="accent2">
              <a:lumMod val="40000"/>
              <a:lumOff val="60000"/>
            </a:schemeClr>
          </a:solidFill>
        </p:spPr>
        <p:txBody>
          <a:bodyPr wrap="square" rtlCol="0">
            <a:spAutoFit/>
          </a:bodyPr>
          <a:lstStyle/>
          <a:p>
            <a:pPr algn="ctr"/>
            <a:r>
              <a:rPr lang="tr-TR" sz="2800" dirty="0" smtClean="0">
                <a:solidFill>
                  <a:srgbClr val="F35305"/>
                </a:solidFill>
                <a:latin typeface="Franklin Gothic Heavy" panose="020B0903020102020204" pitchFamily="34" charset="0"/>
              </a:rPr>
              <a:t>SANİYE KÜÇÜK</a:t>
            </a:r>
          </a:p>
          <a:p>
            <a:pPr algn="ctr"/>
            <a:endParaRPr lang="tr-TR" sz="2800" dirty="0" smtClean="0">
              <a:solidFill>
                <a:srgbClr val="F35305"/>
              </a:solidFill>
              <a:latin typeface="Franklin Gothic Heavy" panose="020B0903020102020204" pitchFamily="34" charset="0"/>
            </a:endParaRPr>
          </a:p>
          <a:p>
            <a:pPr algn="ctr"/>
            <a:r>
              <a:rPr lang="tr-TR" sz="2800" dirty="0" smtClean="0">
                <a:solidFill>
                  <a:srgbClr val="F35305"/>
                </a:solidFill>
                <a:latin typeface="Franklin Gothic Heavy" panose="020B0903020102020204" pitchFamily="34" charset="0"/>
              </a:rPr>
              <a:t>PSİKOLOJİK DANIŞMAN</a:t>
            </a:r>
            <a:endParaRPr lang="tr-TR" sz="2800" dirty="0">
              <a:solidFill>
                <a:srgbClr val="F35305"/>
              </a:solidFill>
              <a:latin typeface="Franklin Gothic Heavy" panose="020B0903020102020204" pitchFamily="34" charset="0"/>
            </a:endParaRPr>
          </a:p>
        </p:txBody>
      </p:sp>
    </p:spTree>
    <p:extLst>
      <p:ext uri="{BB962C8B-B14F-4D97-AF65-F5344CB8AC3E}">
        <p14:creationId xmlns:p14="http://schemas.microsoft.com/office/powerpoint/2010/main" val="255956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a:extLst>
              <a:ext uri="{FF2B5EF4-FFF2-40B4-BE49-F238E27FC236}">
                <a16:creationId xmlns="" xmlns:a16="http://schemas.microsoft.com/office/drawing/2014/main" id="{8CAF75EF-CD67-A9A4-B18F-7CB2DE2E6AC6}"/>
              </a:ext>
            </a:extLst>
          </p:cNvPr>
          <p:cNvGrpSpPr/>
          <p:nvPr/>
        </p:nvGrpSpPr>
        <p:grpSpPr>
          <a:xfrm>
            <a:off x="1883897" y="1802944"/>
            <a:ext cx="9930384" cy="1116835"/>
            <a:chOff x="2039112" y="2057738"/>
            <a:chExt cx="9930384" cy="1116835"/>
          </a:xfrm>
        </p:grpSpPr>
        <p:sp>
          <p:nvSpPr>
            <p:cNvPr id="5" name="Dikdörtgen 4">
              <a:extLst>
                <a:ext uri="{FF2B5EF4-FFF2-40B4-BE49-F238E27FC236}">
                  <a16:creationId xmlns="" xmlns:a16="http://schemas.microsoft.com/office/drawing/2014/main" id="{1F8AF683-67A1-917B-907F-85A4C37C9D74}"/>
                </a:ext>
              </a:extLst>
            </p:cNvPr>
            <p:cNvSpPr/>
            <p:nvPr/>
          </p:nvSpPr>
          <p:spPr>
            <a:xfrm>
              <a:off x="3035809" y="2475844"/>
              <a:ext cx="7918704" cy="698729"/>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Dikdörtgen 5">
              <a:extLst>
                <a:ext uri="{FF2B5EF4-FFF2-40B4-BE49-F238E27FC236}">
                  <a16:creationId xmlns="" xmlns:a16="http://schemas.microsoft.com/office/drawing/2014/main" id="{88EE573F-BD7D-EE87-1743-292286F3A9AA}"/>
                </a:ext>
              </a:extLst>
            </p:cNvPr>
            <p:cNvSpPr/>
            <p:nvPr/>
          </p:nvSpPr>
          <p:spPr>
            <a:xfrm>
              <a:off x="2898648" y="2057738"/>
              <a:ext cx="8193024" cy="914400"/>
            </a:xfrm>
            <a:prstGeom prst="rect">
              <a:avLst/>
            </a:prstGeom>
            <a:solidFill>
              <a:srgbClr val="F353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a:extLst>
                <a:ext uri="{FF2B5EF4-FFF2-40B4-BE49-F238E27FC236}">
                  <a16:creationId xmlns="" xmlns:a16="http://schemas.microsoft.com/office/drawing/2014/main" id="{0B84996A-E070-6DC8-40C0-B2C82A5FD7EE}"/>
                </a:ext>
              </a:extLst>
            </p:cNvPr>
            <p:cNvSpPr txBox="1"/>
            <p:nvPr/>
          </p:nvSpPr>
          <p:spPr>
            <a:xfrm>
              <a:off x="2039112" y="2160995"/>
              <a:ext cx="9930384" cy="707886"/>
            </a:xfrm>
            <a:prstGeom prst="rect">
              <a:avLst/>
            </a:prstGeom>
            <a:noFill/>
          </p:spPr>
          <p:txBody>
            <a:bodyPr wrap="square" rtlCol="0">
              <a:spAutoFit/>
            </a:bodyPr>
            <a:lstStyle/>
            <a:p>
              <a:pPr algn="ctr"/>
              <a:r>
                <a:rPr lang="tr-TR" sz="4000" dirty="0">
                  <a:latin typeface="Arial Black" panose="020B0A04020102020204" pitchFamily="34" charset="0"/>
                </a:rPr>
                <a:t>TERCİH HAKKI</a:t>
              </a:r>
            </a:p>
          </p:txBody>
        </p:sp>
      </p:grpSp>
      <p:grpSp>
        <p:nvGrpSpPr>
          <p:cNvPr id="18" name="Grup 17">
            <a:extLst>
              <a:ext uri="{FF2B5EF4-FFF2-40B4-BE49-F238E27FC236}">
                <a16:creationId xmlns="" xmlns:a16="http://schemas.microsoft.com/office/drawing/2014/main" id="{F6517326-323C-4253-6F6B-73065A155374}"/>
              </a:ext>
            </a:extLst>
          </p:cNvPr>
          <p:cNvGrpSpPr/>
          <p:nvPr/>
        </p:nvGrpSpPr>
        <p:grpSpPr>
          <a:xfrm>
            <a:off x="1468500" y="4042572"/>
            <a:ext cx="4353682" cy="6350231"/>
            <a:chOff x="1578228" y="4403118"/>
            <a:chExt cx="2805897" cy="5362674"/>
          </a:xfrm>
        </p:grpSpPr>
        <p:pic>
          <p:nvPicPr>
            <p:cNvPr id="11" name="Resim 10">
              <a:extLst>
                <a:ext uri="{FF2B5EF4-FFF2-40B4-BE49-F238E27FC236}">
                  <a16:creationId xmlns="" xmlns:a16="http://schemas.microsoft.com/office/drawing/2014/main" id="{1A55120B-80DB-E144-4F19-365C0C6BB04F}"/>
                </a:ext>
              </a:extLst>
            </p:cNvPr>
            <p:cNvPicPr>
              <a:picLocks noChangeAspect="1"/>
            </p:cNvPicPr>
            <p:nvPr/>
          </p:nvPicPr>
          <p:blipFill>
            <a:blip r:embed="rId2"/>
            <a:stretch>
              <a:fillRect/>
            </a:stretch>
          </p:blipFill>
          <p:spPr>
            <a:xfrm>
              <a:off x="1578228" y="4403118"/>
              <a:ext cx="2805897" cy="5362674"/>
            </a:xfrm>
            <a:prstGeom prst="rect">
              <a:avLst/>
            </a:prstGeom>
          </p:spPr>
        </p:pic>
        <p:pic>
          <p:nvPicPr>
            <p:cNvPr id="17" name="Resim 16">
              <a:extLst>
                <a:ext uri="{FF2B5EF4-FFF2-40B4-BE49-F238E27FC236}">
                  <a16:creationId xmlns="" xmlns:a16="http://schemas.microsoft.com/office/drawing/2014/main" id="{A5F5559E-0338-E498-5D5F-7F46AD56B696}"/>
                </a:ext>
              </a:extLst>
            </p:cNvPr>
            <p:cNvPicPr>
              <a:picLocks noChangeAspect="1"/>
            </p:cNvPicPr>
            <p:nvPr/>
          </p:nvPicPr>
          <p:blipFill>
            <a:blip r:embed="rId3"/>
            <a:stretch>
              <a:fillRect/>
            </a:stretch>
          </p:blipFill>
          <p:spPr>
            <a:xfrm>
              <a:off x="3095696" y="4497450"/>
              <a:ext cx="495872" cy="495872"/>
            </a:xfrm>
            <a:prstGeom prst="rect">
              <a:avLst/>
            </a:prstGeom>
          </p:spPr>
        </p:pic>
      </p:grpSp>
      <p:pic>
        <p:nvPicPr>
          <p:cNvPr id="13" name="Resim 12">
            <a:extLst>
              <a:ext uri="{FF2B5EF4-FFF2-40B4-BE49-F238E27FC236}">
                <a16:creationId xmlns="" xmlns:a16="http://schemas.microsoft.com/office/drawing/2014/main" id="{E43A8884-806B-7D5E-C886-23D37825BFD0}"/>
              </a:ext>
            </a:extLst>
          </p:cNvPr>
          <p:cNvPicPr>
            <a:picLocks noChangeAspect="1"/>
          </p:cNvPicPr>
          <p:nvPr/>
        </p:nvPicPr>
        <p:blipFill>
          <a:blip r:embed="rId4"/>
          <a:stretch>
            <a:fillRect/>
          </a:stretch>
        </p:blipFill>
        <p:spPr>
          <a:xfrm>
            <a:off x="5212630" y="4042572"/>
            <a:ext cx="4130392" cy="6350227"/>
          </a:xfrm>
          <a:prstGeom prst="rect">
            <a:avLst/>
          </a:prstGeom>
        </p:spPr>
      </p:pic>
      <p:grpSp>
        <p:nvGrpSpPr>
          <p:cNvPr id="21" name="Grup 20">
            <a:extLst>
              <a:ext uri="{FF2B5EF4-FFF2-40B4-BE49-F238E27FC236}">
                <a16:creationId xmlns="" xmlns:a16="http://schemas.microsoft.com/office/drawing/2014/main" id="{370B0491-C387-30AF-3341-40916E2B184B}"/>
              </a:ext>
            </a:extLst>
          </p:cNvPr>
          <p:cNvGrpSpPr/>
          <p:nvPr/>
        </p:nvGrpSpPr>
        <p:grpSpPr>
          <a:xfrm>
            <a:off x="8733472" y="4012070"/>
            <a:ext cx="4353680" cy="6350227"/>
            <a:chOff x="6546201" y="4403117"/>
            <a:chExt cx="2805896" cy="5362671"/>
          </a:xfrm>
        </p:grpSpPr>
        <p:pic>
          <p:nvPicPr>
            <p:cNvPr id="15" name="Resim 14">
              <a:extLst>
                <a:ext uri="{FF2B5EF4-FFF2-40B4-BE49-F238E27FC236}">
                  <a16:creationId xmlns="" xmlns:a16="http://schemas.microsoft.com/office/drawing/2014/main" id="{3B9A9065-122F-2970-7001-26937AFE9BC6}"/>
                </a:ext>
              </a:extLst>
            </p:cNvPr>
            <p:cNvPicPr>
              <a:picLocks noChangeAspect="1"/>
            </p:cNvPicPr>
            <p:nvPr/>
          </p:nvPicPr>
          <p:blipFill>
            <a:blip r:embed="rId5"/>
            <a:stretch>
              <a:fillRect/>
            </a:stretch>
          </p:blipFill>
          <p:spPr>
            <a:xfrm>
              <a:off x="6546201" y="4403117"/>
              <a:ext cx="2805896" cy="5362671"/>
            </a:xfrm>
            <a:prstGeom prst="rect">
              <a:avLst/>
            </a:prstGeom>
          </p:spPr>
        </p:pic>
        <p:pic>
          <p:nvPicPr>
            <p:cNvPr id="20" name="Resim 19">
              <a:extLst>
                <a:ext uri="{FF2B5EF4-FFF2-40B4-BE49-F238E27FC236}">
                  <a16:creationId xmlns="" xmlns:a16="http://schemas.microsoft.com/office/drawing/2014/main" id="{0C86F823-9FB3-3BDA-0712-6B7ACD96A227}"/>
                </a:ext>
              </a:extLst>
            </p:cNvPr>
            <p:cNvPicPr>
              <a:picLocks noChangeAspect="1"/>
            </p:cNvPicPr>
            <p:nvPr/>
          </p:nvPicPr>
          <p:blipFill>
            <a:blip r:embed="rId6"/>
            <a:stretch>
              <a:fillRect/>
            </a:stretch>
          </p:blipFill>
          <p:spPr>
            <a:xfrm>
              <a:off x="7949149" y="4515738"/>
              <a:ext cx="477584" cy="477584"/>
            </a:xfrm>
            <a:prstGeom prst="rect">
              <a:avLst/>
            </a:prstGeom>
          </p:spPr>
        </p:pic>
      </p:grpSp>
      <p:sp>
        <p:nvSpPr>
          <p:cNvPr id="22" name="Metin kutusu 21">
            <a:extLst>
              <a:ext uri="{FF2B5EF4-FFF2-40B4-BE49-F238E27FC236}">
                <a16:creationId xmlns="" xmlns:a16="http://schemas.microsoft.com/office/drawing/2014/main" id="{EBB2351E-8D14-C7E0-4B3F-AE5A291F7FB3}"/>
              </a:ext>
            </a:extLst>
          </p:cNvPr>
          <p:cNvSpPr txBox="1"/>
          <p:nvPr/>
        </p:nvSpPr>
        <p:spPr>
          <a:xfrm>
            <a:off x="1883897" y="4853169"/>
            <a:ext cx="2560320" cy="954107"/>
          </a:xfrm>
          <a:prstGeom prst="rect">
            <a:avLst/>
          </a:prstGeom>
          <a:noFill/>
        </p:spPr>
        <p:txBody>
          <a:bodyPr wrap="square" rtlCol="0">
            <a:spAutoFit/>
          </a:bodyPr>
          <a:lstStyle/>
          <a:p>
            <a:pPr algn="ctr"/>
            <a:r>
              <a:rPr lang="tr-TR" sz="2800" b="1" dirty="0">
                <a:solidFill>
                  <a:srgbClr val="782C7C"/>
                </a:solidFill>
              </a:rPr>
              <a:t>YEREL YERLEŞTİRME</a:t>
            </a:r>
          </a:p>
        </p:txBody>
      </p:sp>
      <p:sp>
        <p:nvSpPr>
          <p:cNvPr id="23" name="Metin kutusu 22">
            <a:extLst>
              <a:ext uri="{FF2B5EF4-FFF2-40B4-BE49-F238E27FC236}">
                <a16:creationId xmlns="" xmlns:a16="http://schemas.microsoft.com/office/drawing/2014/main" id="{FE4D9695-6E5D-0B56-5671-3CCD3B827A4B}"/>
              </a:ext>
            </a:extLst>
          </p:cNvPr>
          <p:cNvSpPr txBox="1"/>
          <p:nvPr/>
        </p:nvSpPr>
        <p:spPr>
          <a:xfrm>
            <a:off x="5461097" y="4853169"/>
            <a:ext cx="2560320" cy="954107"/>
          </a:xfrm>
          <a:prstGeom prst="rect">
            <a:avLst/>
          </a:prstGeom>
          <a:noFill/>
        </p:spPr>
        <p:txBody>
          <a:bodyPr wrap="square" rtlCol="0">
            <a:spAutoFit/>
          </a:bodyPr>
          <a:lstStyle/>
          <a:p>
            <a:pPr algn="ctr"/>
            <a:r>
              <a:rPr lang="tr-TR" sz="2800" b="1" dirty="0">
                <a:solidFill>
                  <a:srgbClr val="FE9B0B"/>
                </a:solidFill>
              </a:rPr>
              <a:t>MERKEZİ YERLEŞTİRME</a:t>
            </a:r>
          </a:p>
        </p:txBody>
      </p:sp>
      <p:sp>
        <p:nvSpPr>
          <p:cNvPr id="24" name="Metin kutusu 23">
            <a:extLst>
              <a:ext uri="{FF2B5EF4-FFF2-40B4-BE49-F238E27FC236}">
                <a16:creationId xmlns="" xmlns:a16="http://schemas.microsoft.com/office/drawing/2014/main" id="{4D6CE39F-E1AA-66DD-D72A-F39C462F3E16}"/>
              </a:ext>
            </a:extLst>
          </p:cNvPr>
          <p:cNvSpPr txBox="1"/>
          <p:nvPr/>
        </p:nvSpPr>
        <p:spPr>
          <a:xfrm>
            <a:off x="9091020" y="4857075"/>
            <a:ext cx="2560320" cy="954107"/>
          </a:xfrm>
          <a:prstGeom prst="rect">
            <a:avLst/>
          </a:prstGeom>
          <a:noFill/>
        </p:spPr>
        <p:txBody>
          <a:bodyPr wrap="square" rtlCol="0">
            <a:spAutoFit/>
          </a:bodyPr>
          <a:lstStyle/>
          <a:p>
            <a:pPr algn="ctr"/>
            <a:r>
              <a:rPr lang="tr-TR" sz="2800" b="1" dirty="0">
                <a:solidFill>
                  <a:srgbClr val="16A98D"/>
                </a:solidFill>
              </a:rPr>
              <a:t>PANSİYONLU OKULLAR</a:t>
            </a:r>
          </a:p>
        </p:txBody>
      </p:sp>
      <p:sp>
        <p:nvSpPr>
          <p:cNvPr id="25" name="Metin kutusu 24">
            <a:extLst>
              <a:ext uri="{FF2B5EF4-FFF2-40B4-BE49-F238E27FC236}">
                <a16:creationId xmlns="" xmlns:a16="http://schemas.microsoft.com/office/drawing/2014/main" id="{36224457-21B2-8F31-2C39-DCC860B8199E}"/>
              </a:ext>
            </a:extLst>
          </p:cNvPr>
          <p:cNvSpPr txBox="1"/>
          <p:nvPr/>
        </p:nvSpPr>
        <p:spPr>
          <a:xfrm>
            <a:off x="1893387" y="7584497"/>
            <a:ext cx="2560320" cy="954107"/>
          </a:xfrm>
          <a:prstGeom prst="rect">
            <a:avLst/>
          </a:prstGeom>
          <a:noFill/>
        </p:spPr>
        <p:txBody>
          <a:bodyPr wrap="square" rtlCol="0">
            <a:spAutoFit/>
          </a:bodyPr>
          <a:lstStyle/>
          <a:p>
            <a:pPr algn="ctr"/>
            <a:r>
              <a:rPr lang="tr-TR" sz="2800" b="1" dirty="0">
                <a:solidFill>
                  <a:srgbClr val="782C7C"/>
                </a:solidFill>
              </a:rPr>
              <a:t>5 Tercih Hakkı Bulunmaktadır.</a:t>
            </a:r>
          </a:p>
        </p:txBody>
      </p:sp>
      <p:sp>
        <p:nvSpPr>
          <p:cNvPr id="26" name="Metin kutusu 25">
            <a:extLst>
              <a:ext uri="{FF2B5EF4-FFF2-40B4-BE49-F238E27FC236}">
                <a16:creationId xmlns="" xmlns:a16="http://schemas.microsoft.com/office/drawing/2014/main" id="{1B4E5211-7BC1-3692-25C1-96FCE04C4220}"/>
              </a:ext>
            </a:extLst>
          </p:cNvPr>
          <p:cNvSpPr txBox="1"/>
          <p:nvPr/>
        </p:nvSpPr>
        <p:spPr>
          <a:xfrm>
            <a:off x="5571244" y="7481240"/>
            <a:ext cx="2560320" cy="954107"/>
          </a:xfrm>
          <a:prstGeom prst="rect">
            <a:avLst/>
          </a:prstGeom>
          <a:noFill/>
        </p:spPr>
        <p:txBody>
          <a:bodyPr wrap="square" rtlCol="0">
            <a:spAutoFit/>
          </a:bodyPr>
          <a:lstStyle/>
          <a:p>
            <a:pPr algn="ctr"/>
            <a:r>
              <a:rPr lang="tr-TR" sz="2800" b="1" dirty="0">
                <a:solidFill>
                  <a:srgbClr val="FE9B0B"/>
                </a:solidFill>
              </a:rPr>
              <a:t>10 Tercih Hakkı Bulunmaktadır.</a:t>
            </a:r>
          </a:p>
        </p:txBody>
      </p:sp>
      <p:sp>
        <p:nvSpPr>
          <p:cNvPr id="27" name="Metin kutusu 26">
            <a:extLst>
              <a:ext uri="{FF2B5EF4-FFF2-40B4-BE49-F238E27FC236}">
                <a16:creationId xmlns="" xmlns:a16="http://schemas.microsoft.com/office/drawing/2014/main" id="{57974925-0085-941A-ECB9-35098C2DF900}"/>
              </a:ext>
            </a:extLst>
          </p:cNvPr>
          <p:cNvSpPr txBox="1"/>
          <p:nvPr/>
        </p:nvSpPr>
        <p:spPr>
          <a:xfrm>
            <a:off x="9217021" y="7481240"/>
            <a:ext cx="2560320" cy="954107"/>
          </a:xfrm>
          <a:prstGeom prst="rect">
            <a:avLst/>
          </a:prstGeom>
          <a:noFill/>
        </p:spPr>
        <p:txBody>
          <a:bodyPr wrap="square" rtlCol="0">
            <a:spAutoFit/>
          </a:bodyPr>
          <a:lstStyle/>
          <a:p>
            <a:pPr algn="ctr"/>
            <a:r>
              <a:rPr lang="tr-TR" sz="2800" b="1" dirty="0">
                <a:solidFill>
                  <a:srgbClr val="16A98D"/>
                </a:solidFill>
              </a:rPr>
              <a:t>5 Tercih Hakkı Bulunmaktadır.</a:t>
            </a:r>
          </a:p>
        </p:txBody>
      </p:sp>
    </p:spTree>
    <p:extLst>
      <p:ext uri="{BB962C8B-B14F-4D97-AF65-F5344CB8AC3E}">
        <p14:creationId xmlns:p14="http://schemas.microsoft.com/office/powerpoint/2010/main" val="1529674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a:extLst>
              <a:ext uri="{FF2B5EF4-FFF2-40B4-BE49-F238E27FC236}">
                <a16:creationId xmlns="" xmlns:a16="http://schemas.microsoft.com/office/drawing/2014/main" id="{A907A824-81EA-0F17-10C8-996599C67510}"/>
              </a:ext>
            </a:extLst>
          </p:cNvPr>
          <p:cNvGrpSpPr/>
          <p:nvPr/>
        </p:nvGrpSpPr>
        <p:grpSpPr>
          <a:xfrm>
            <a:off x="1836039" y="577093"/>
            <a:ext cx="9930384" cy="1116835"/>
            <a:chOff x="2039112" y="2057738"/>
            <a:chExt cx="9930384" cy="1116835"/>
          </a:xfrm>
        </p:grpSpPr>
        <p:sp>
          <p:nvSpPr>
            <p:cNvPr id="5" name="Dikdörtgen 4">
              <a:extLst>
                <a:ext uri="{FF2B5EF4-FFF2-40B4-BE49-F238E27FC236}">
                  <a16:creationId xmlns="" xmlns:a16="http://schemas.microsoft.com/office/drawing/2014/main" id="{9EDFC5ED-E40E-4097-1B85-AA01D970B41C}"/>
                </a:ext>
              </a:extLst>
            </p:cNvPr>
            <p:cNvSpPr/>
            <p:nvPr/>
          </p:nvSpPr>
          <p:spPr>
            <a:xfrm>
              <a:off x="3035809" y="2475844"/>
              <a:ext cx="7918704" cy="698729"/>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Dikdörtgen 5">
              <a:extLst>
                <a:ext uri="{FF2B5EF4-FFF2-40B4-BE49-F238E27FC236}">
                  <a16:creationId xmlns="" xmlns:a16="http://schemas.microsoft.com/office/drawing/2014/main" id="{30BF96F5-B85A-01CC-1C82-F36BCDDB6DEE}"/>
                </a:ext>
              </a:extLst>
            </p:cNvPr>
            <p:cNvSpPr/>
            <p:nvPr/>
          </p:nvSpPr>
          <p:spPr>
            <a:xfrm>
              <a:off x="2898648" y="2057738"/>
              <a:ext cx="8193024" cy="914400"/>
            </a:xfrm>
            <a:prstGeom prst="rect">
              <a:avLst/>
            </a:prstGeom>
            <a:solidFill>
              <a:srgbClr val="F353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a:extLst>
                <a:ext uri="{FF2B5EF4-FFF2-40B4-BE49-F238E27FC236}">
                  <a16:creationId xmlns="" xmlns:a16="http://schemas.microsoft.com/office/drawing/2014/main" id="{B698E9EC-BB56-D485-09AC-6C50A4F7AF3D}"/>
                </a:ext>
              </a:extLst>
            </p:cNvPr>
            <p:cNvSpPr txBox="1"/>
            <p:nvPr/>
          </p:nvSpPr>
          <p:spPr>
            <a:xfrm>
              <a:off x="2039112" y="2160995"/>
              <a:ext cx="9930384" cy="707886"/>
            </a:xfrm>
            <a:prstGeom prst="rect">
              <a:avLst/>
            </a:prstGeom>
            <a:noFill/>
          </p:spPr>
          <p:txBody>
            <a:bodyPr wrap="square" rtlCol="0">
              <a:spAutoFit/>
            </a:bodyPr>
            <a:lstStyle/>
            <a:p>
              <a:pPr algn="ctr"/>
              <a:r>
                <a:rPr lang="tr-TR" sz="4000" dirty="0">
                  <a:latin typeface="Arial Black" panose="020B0A04020102020204" pitchFamily="34" charset="0"/>
                </a:rPr>
                <a:t>YEREL YERLEŞTİRME</a:t>
              </a:r>
            </a:p>
          </p:txBody>
        </p:sp>
      </p:grpSp>
      <p:pic>
        <p:nvPicPr>
          <p:cNvPr id="11" name="Grafik 10">
            <a:extLst>
              <a:ext uri="{FF2B5EF4-FFF2-40B4-BE49-F238E27FC236}">
                <a16:creationId xmlns="" xmlns:a16="http://schemas.microsoft.com/office/drawing/2014/main" id="{0E0A399C-5256-9E6B-9FC1-1276CB5034A9}"/>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6799820" y="1899049"/>
            <a:ext cx="133498" cy="11026873"/>
          </a:xfrm>
          <a:prstGeom prst="rect">
            <a:avLst/>
          </a:prstGeom>
        </p:spPr>
      </p:pic>
      <p:pic>
        <p:nvPicPr>
          <p:cNvPr id="13" name="Resim 12">
            <a:extLst>
              <a:ext uri="{FF2B5EF4-FFF2-40B4-BE49-F238E27FC236}">
                <a16:creationId xmlns="" xmlns:a16="http://schemas.microsoft.com/office/drawing/2014/main" id="{051DE208-B385-D10D-95CF-36728EF3CA8B}"/>
              </a:ext>
            </a:extLst>
          </p:cNvPr>
          <p:cNvPicPr>
            <a:picLocks noChangeAspect="1"/>
          </p:cNvPicPr>
          <p:nvPr/>
        </p:nvPicPr>
        <p:blipFill>
          <a:blip r:embed="rId4"/>
          <a:stretch>
            <a:fillRect/>
          </a:stretch>
        </p:blipFill>
        <p:spPr>
          <a:xfrm>
            <a:off x="1650878" y="1854923"/>
            <a:ext cx="5769440" cy="3492030"/>
          </a:xfrm>
          <a:prstGeom prst="rect">
            <a:avLst/>
          </a:prstGeom>
        </p:spPr>
      </p:pic>
      <p:pic>
        <p:nvPicPr>
          <p:cNvPr id="15" name="Resim 14">
            <a:extLst>
              <a:ext uri="{FF2B5EF4-FFF2-40B4-BE49-F238E27FC236}">
                <a16:creationId xmlns="" xmlns:a16="http://schemas.microsoft.com/office/drawing/2014/main" id="{812C4A45-B6FB-8DE7-C8DD-92556BE7A5BF}"/>
              </a:ext>
            </a:extLst>
          </p:cNvPr>
          <p:cNvPicPr>
            <a:picLocks noChangeAspect="1"/>
          </p:cNvPicPr>
          <p:nvPr/>
        </p:nvPicPr>
        <p:blipFill>
          <a:blip r:embed="rId5"/>
          <a:stretch>
            <a:fillRect/>
          </a:stretch>
        </p:blipFill>
        <p:spPr>
          <a:xfrm>
            <a:off x="6162554" y="4294631"/>
            <a:ext cx="5896237" cy="3526181"/>
          </a:xfrm>
          <a:prstGeom prst="rect">
            <a:avLst/>
          </a:prstGeom>
        </p:spPr>
      </p:pic>
      <p:pic>
        <p:nvPicPr>
          <p:cNvPr id="17" name="Resim 16">
            <a:extLst>
              <a:ext uri="{FF2B5EF4-FFF2-40B4-BE49-F238E27FC236}">
                <a16:creationId xmlns="" xmlns:a16="http://schemas.microsoft.com/office/drawing/2014/main" id="{BFA42791-2048-94B5-73EC-F6088263E12D}"/>
              </a:ext>
            </a:extLst>
          </p:cNvPr>
          <p:cNvPicPr>
            <a:picLocks noChangeAspect="1"/>
          </p:cNvPicPr>
          <p:nvPr/>
        </p:nvPicPr>
        <p:blipFill>
          <a:blip r:embed="rId6"/>
          <a:stretch>
            <a:fillRect/>
          </a:stretch>
        </p:blipFill>
        <p:spPr>
          <a:xfrm>
            <a:off x="1650878" y="6551093"/>
            <a:ext cx="5825864" cy="3526181"/>
          </a:xfrm>
          <a:prstGeom prst="rect">
            <a:avLst/>
          </a:prstGeom>
        </p:spPr>
      </p:pic>
      <p:pic>
        <p:nvPicPr>
          <p:cNvPr id="19" name="Resim 18">
            <a:extLst>
              <a:ext uri="{FF2B5EF4-FFF2-40B4-BE49-F238E27FC236}">
                <a16:creationId xmlns="" xmlns:a16="http://schemas.microsoft.com/office/drawing/2014/main" id="{9125642D-B1D0-C6A7-1DDB-26FB2291A216}"/>
              </a:ext>
            </a:extLst>
          </p:cNvPr>
          <p:cNvPicPr>
            <a:picLocks noChangeAspect="1"/>
          </p:cNvPicPr>
          <p:nvPr/>
        </p:nvPicPr>
        <p:blipFill>
          <a:blip r:embed="rId7"/>
          <a:stretch>
            <a:fillRect/>
          </a:stretch>
        </p:blipFill>
        <p:spPr>
          <a:xfrm>
            <a:off x="6162554" y="8940470"/>
            <a:ext cx="5763256" cy="3446653"/>
          </a:xfrm>
          <a:prstGeom prst="rect">
            <a:avLst/>
          </a:prstGeom>
        </p:spPr>
      </p:pic>
      <p:sp>
        <p:nvSpPr>
          <p:cNvPr id="20" name="Metin kutusu 19">
            <a:extLst>
              <a:ext uri="{FF2B5EF4-FFF2-40B4-BE49-F238E27FC236}">
                <a16:creationId xmlns="" xmlns:a16="http://schemas.microsoft.com/office/drawing/2014/main" id="{857AC78D-D991-574A-1935-A6123E70C038}"/>
              </a:ext>
            </a:extLst>
          </p:cNvPr>
          <p:cNvSpPr txBox="1"/>
          <p:nvPr/>
        </p:nvSpPr>
        <p:spPr>
          <a:xfrm>
            <a:off x="1627806" y="2907792"/>
            <a:ext cx="2907792" cy="1631216"/>
          </a:xfrm>
          <a:prstGeom prst="rect">
            <a:avLst/>
          </a:prstGeom>
          <a:noFill/>
        </p:spPr>
        <p:txBody>
          <a:bodyPr wrap="square" rtlCol="0">
            <a:spAutoFit/>
          </a:bodyPr>
          <a:lstStyle/>
          <a:p>
            <a:pPr algn="ctr"/>
            <a:r>
              <a:rPr lang="tr-TR" sz="2000" b="1" dirty="0"/>
              <a:t>Kendi Kayıt Alanı </a:t>
            </a:r>
          </a:p>
          <a:p>
            <a:pPr algn="ctr"/>
            <a:r>
              <a:rPr lang="tr-TR" sz="2000" b="1" dirty="0"/>
              <a:t>Öğrencinin İkamet </a:t>
            </a:r>
          </a:p>
          <a:p>
            <a:pPr algn="ctr"/>
            <a:r>
              <a:rPr lang="tr-TR" sz="2000" b="1" dirty="0"/>
              <a:t>Adresi İçerisinde </a:t>
            </a:r>
          </a:p>
          <a:p>
            <a:pPr algn="ctr"/>
            <a:r>
              <a:rPr lang="tr-TR" sz="2000" b="1" dirty="0"/>
              <a:t>Bulunan Kayıt </a:t>
            </a:r>
          </a:p>
          <a:p>
            <a:pPr algn="ctr"/>
            <a:r>
              <a:rPr lang="tr-TR" sz="2000" b="1" dirty="0"/>
              <a:t>Alanıdır.</a:t>
            </a:r>
          </a:p>
        </p:txBody>
      </p:sp>
      <p:sp>
        <p:nvSpPr>
          <p:cNvPr id="21" name="Metin kutusu 20">
            <a:extLst>
              <a:ext uri="{FF2B5EF4-FFF2-40B4-BE49-F238E27FC236}">
                <a16:creationId xmlns="" xmlns:a16="http://schemas.microsoft.com/office/drawing/2014/main" id="{449B3BC6-C213-AA81-A849-D4E2601570C8}"/>
              </a:ext>
            </a:extLst>
          </p:cNvPr>
          <p:cNvSpPr txBox="1"/>
          <p:nvPr/>
        </p:nvSpPr>
        <p:spPr>
          <a:xfrm>
            <a:off x="9162114" y="5304561"/>
            <a:ext cx="2907792" cy="1631216"/>
          </a:xfrm>
          <a:prstGeom prst="rect">
            <a:avLst/>
          </a:prstGeom>
          <a:noFill/>
        </p:spPr>
        <p:txBody>
          <a:bodyPr wrap="square" rtlCol="0">
            <a:spAutoFit/>
          </a:bodyPr>
          <a:lstStyle/>
          <a:p>
            <a:pPr algn="ctr"/>
            <a:r>
              <a:rPr lang="tr-TR" sz="2000" b="1" dirty="0">
                <a:solidFill>
                  <a:schemeClr val="bg1"/>
                </a:solidFill>
              </a:rPr>
              <a:t>Komşu Kayıt Alanı </a:t>
            </a:r>
          </a:p>
          <a:p>
            <a:pPr algn="ctr"/>
            <a:r>
              <a:rPr lang="tr-TR" sz="2000" b="1" dirty="0">
                <a:solidFill>
                  <a:schemeClr val="bg1"/>
                </a:solidFill>
              </a:rPr>
              <a:t>Öğrencinin İkamet</a:t>
            </a:r>
          </a:p>
          <a:p>
            <a:pPr algn="ctr"/>
            <a:r>
              <a:rPr lang="tr-TR" sz="2000" b="1" dirty="0">
                <a:solidFill>
                  <a:schemeClr val="bg1"/>
                </a:solidFill>
              </a:rPr>
              <a:t>Adresine Göre Komşu</a:t>
            </a:r>
          </a:p>
          <a:p>
            <a:pPr algn="ctr"/>
            <a:r>
              <a:rPr lang="tr-TR" sz="2000" b="1" dirty="0">
                <a:solidFill>
                  <a:schemeClr val="bg1"/>
                </a:solidFill>
              </a:rPr>
              <a:t>Kayıt Alanı İçerisinde </a:t>
            </a:r>
          </a:p>
          <a:p>
            <a:pPr algn="ctr"/>
            <a:r>
              <a:rPr lang="tr-TR" sz="2000" b="1" dirty="0">
                <a:solidFill>
                  <a:schemeClr val="bg1"/>
                </a:solidFill>
              </a:rPr>
              <a:t>Bulunan Alandır.</a:t>
            </a:r>
          </a:p>
        </p:txBody>
      </p:sp>
      <p:sp>
        <p:nvSpPr>
          <p:cNvPr id="22" name="Metin kutusu 21">
            <a:extLst>
              <a:ext uri="{FF2B5EF4-FFF2-40B4-BE49-F238E27FC236}">
                <a16:creationId xmlns="" xmlns:a16="http://schemas.microsoft.com/office/drawing/2014/main" id="{2E1DD6A6-1B87-2A80-B9FD-B47BC9802753}"/>
              </a:ext>
            </a:extLst>
          </p:cNvPr>
          <p:cNvSpPr txBox="1"/>
          <p:nvPr/>
        </p:nvSpPr>
        <p:spPr>
          <a:xfrm>
            <a:off x="1933286" y="7484824"/>
            <a:ext cx="2292063" cy="1631216"/>
          </a:xfrm>
          <a:prstGeom prst="rect">
            <a:avLst/>
          </a:prstGeom>
          <a:noFill/>
        </p:spPr>
        <p:txBody>
          <a:bodyPr wrap="square" rtlCol="0">
            <a:spAutoFit/>
          </a:bodyPr>
          <a:lstStyle/>
          <a:p>
            <a:pPr algn="ctr"/>
            <a:r>
              <a:rPr lang="tr-TR" sz="2000" b="1" dirty="0">
                <a:solidFill>
                  <a:schemeClr val="bg1"/>
                </a:solidFill>
              </a:rPr>
              <a:t>Kırmızı renk, “Diğer” ise öğrenci için bunların dışında kalan okulları belirtir.</a:t>
            </a:r>
          </a:p>
        </p:txBody>
      </p:sp>
      <p:sp>
        <p:nvSpPr>
          <p:cNvPr id="23" name="Yıldız: 4 Nokta 22">
            <a:extLst>
              <a:ext uri="{FF2B5EF4-FFF2-40B4-BE49-F238E27FC236}">
                <a16:creationId xmlns="" xmlns:a16="http://schemas.microsoft.com/office/drawing/2014/main" id="{D4A7ECD0-AA00-2770-6FB8-A2C79E510E75}"/>
              </a:ext>
            </a:extLst>
          </p:cNvPr>
          <p:cNvSpPr/>
          <p:nvPr/>
        </p:nvSpPr>
        <p:spPr>
          <a:xfrm>
            <a:off x="714388" y="10481271"/>
            <a:ext cx="608964" cy="530352"/>
          </a:xfrm>
          <a:prstGeom prst="star4">
            <a:avLst/>
          </a:prstGeom>
          <a:solidFill>
            <a:srgbClr val="7A2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Metin kutusu 23">
            <a:extLst>
              <a:ext uri="{FF2B5EF4-FFF2-40B4-BE49-F238E27FC236}">
                <a16:creationId xmlns="" xmlns:a16="http://schemas.microsoft.com/office/drawing/2014/main" id="{8B454CF0-E305-7B80-2D1A-C7CC66ED86EE}"/>
              </a:ext>
            </a:extLst>
          </p:cNvPr>
          <p:cNvSpPr txBox="1"/>
          <p:nvPr/>
        </p:nvSpPr>
        <p:spPr>
          <a:xfrm>
            <a:off x="1308692" y="10517854"/>
            <a:ext cx="4557764" cy="1938992"/>
          </a:xfrm>
          <a:prstGeom prst="rect">
            <a:avLst/>
          </a:prstGeom>
          <a:noFill/>
        </p:spPr>
        <p:txBody>
          <a:bodyPr wrap="square" rtlCol="0">
            <a:spAutoFit/>
          </a:bodyPr>
          <a:lstStyle/>
          <a:p>
            <a:r>
              <a:rPr lang="tr-TR" sz="2400" b="1" dirty="0">
                <a:solidFill>
                  <a:srgbClr val="782C7C"/>
                </a:solidFill>
              </a:rPr>
              <a:t>Yerel Yerleştirme Tercihlerinde 3 Tercih Kendi Kayıt Alanından Olmak Kaydı İle Öğrenci Komşu Kayıt Alanından ve Diğer Alanlardan Tercih Yapabilir.</a:t>
            </a:r>
          </a:p>
        </p:txBody>
      </p:sp>
      <p:sp>
        <p:nvSpPr>
          <p:cNvPr id="25" name="Metin kutusu 24">
            <a:extLst>
              <a:ext uri="{FF2B5EF4-FFF2-40B4-BE49-F238E27FC236}">
                <a16:creationId xmlns="" xmlns:a16="http://schemas.microsoft.com/office/drawing/2014/main" id="{9404CAC6-0FB5-71B8-720B-EB8E390AD955}"/>
              </a:ext>
            </a:extLst>
          </p:cNvPr>
          <p:cNvSpPr txBox="1"/>
          <p:nvPr/>
        </p:nvSpPr>
        <p:spPr>
          <a:xfrm>
            <a:off x="9489501" y="9885286"/>
            <a:ext cx="2101073" cy="1631216"/>
          </a:xfrm>
          <a:prstGeom prst="rect">
            <a:avLst/>
          </a:prstGeom>
          <a:noFill/>
        </p:spPr>
        <p:txBody>
          <a:bodyPr wrap="square" rtlCol="0">
            <a:spAutoFit/>
          </a:bodyPr>
          <a:lstStyle/>
          <a:p>
            <a:pPr algn="ctr"/>
            <a:r>
              <a:rPr lang="tr-TR" sz="2000" b="1" dirty="0"/>
              <a:t>Yerel yerleştirmelerden en az 1 okul tercih edilmesi zorunludur.</a:t>
            </a:r>
            <a:endParaRPr lang="tr-TR" sz="2000" b="1" dirty="0">
              <a:solidFill>
                <a:schemeClr val="bg1"/>
              </a:solidFill>
            </a:endParaRPr>
          </a:p>
        </p:txBody>
      </p:sp>
      <p:sp>
        <p:nvSpPr>
          <p:cNvPr id="26" name="Metin kutusu 25">
            <a:extLst>
              <a:ext uri="{FF2B5EF4-FFF2-40B4-BE49-F238E27FC236}">
                <a16:creationId xmlns="" xmlns:a16="http://schemas.microsoft.com/office/drawing/2014/main" id="{8003B8F5-0245-ABA4-4226-3BCE748892A8}"/>
              </a:ext>
            </a:extLst>
          </p:cNvPr>
          <p:cNvSpPr txBox="1"/>
          <p:nvPr/>
        </p:nvSpPr>
        <p:spPr>
          <a:xfrm>
            <a:off x="8057584" y="1968526"/>
            <a:ext cx="5253677" cy="1938992"/>
          </a:xfrm>
          <a:prstGeom prst="rect">
            <a:avLst/>
          </a:prstGeom>
          <a:noFill/>
        </p:spPr>
        <p:txBody>
          <a:bodyPr wrap="square" rtlCol="0">
            <a:spAutoFit/>
          </a:bodyPr>
          <a:lstStyle/>
          <a:p>
            <a:r>
              <a:rPr lang="tr-TR" sz="2400" b="1" dirty="0">
                <a:solidFill>
                  <a:srgbClr val="FA697C"/>
                </a:solidFill>
              </a:rPr>
              <a:t>Öğrenciler ikamet adresleri, Okul Başarı Puanı (OBP) ve devam-devamsızlık kriterleri dikkate alınarak kayıt alanlarında bulunan farklı türdeki okullardan en fazla 5 tercih yapacaktır.</a:t>
            </a:r>
          </a:p>
        </p:txBody>
      </p:sp>
      <p:sp>
        <p:nvSpPr>
          <p:cNvPr id="27" name="Yıldız: 4 Nokta 26">
            <a:extLst>
              <a:ext uri="{FF2B5EF4-FFF2-40B4-BE49-F238E27FC236}">
                <a16:creationId xmlns="" xmlns:a16="http://schemas.microsoft.com/office/drawing/2014/main" id="{17D7B69C-1511-0009-4CBF-83C03ACDB14B}"/>
              </a:ext>
            </a:extLst>
          </p:cNvPr>
          <p:cNvSpPr/>
          <p:nvPr/>
        </p:nvSpPr>
        <p:spPr>
          <a:xfrm>
            <a:off x="7478076" y="1932324"/>
            <a:ext cx="608964" cy="530352"/>
          </a:xfrm>
          <a:prstGeom prst="star4">
            <a:avLst/>
          </a:prstGeom>
          <a:solidFill>
            <a:srgbClr val="FA6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29" name="Resim 28">
            <a:extLst>
              <a:ext uri="{FF2B5EF4-FFF2-40B4-BE49-F238E27FC236}">
                <a16:creationId xmlns="" xmlns:a16="http://schemas.microsoft.com/office/drawing/2014/main" id="{ADBE57F9-AA31-42AE-6035-6A8FB25E5102}"/>
              </a:ext>
            </a:extLst>
          </p:cNvPr>
          <p:cNvPicPr>
            <a:picLocks noChangeAspect="1"/>
          </p:cNvPicPr>
          <p:nvPr/>
        </p:nvPicPr>
        <p:blipFill>
          <a:blip r:embed="rId8"/>
          <a:stretch>
            <a:fillRect/>
          </a:stretch>
        </p:blipFill>
        <p:spPr>
          <a:xfrm>
            <a:off x="118782" y="178755"/>
            <a:ext cx="2558416" cy="1948793"/>
          </a:xfrm>
          <a:prstGeom prst="rect">
            <a:avLst/>
          </a:prstGeom>
        </p:spPr>
      </p:pic>
    </p:spTree>
    <p:extLst>
      <p:ext uri="{BB962C8B-B14F-4D97-AF65-F5344CB8AC3E}">
        <p14:creationId xmlns:p14="http://schemas.microsoft.com/office/powerpoint/2010/main" val="2791781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par>
                                <p:cTn id="11" presetID="16" presetClass="entr" presetSubtype="2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barn(inVertical)">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barn(inVertical)">
                                      <p:cBhvr>
                                        <p:cTn id="26" dur="500"/>
                                        <p:tgtEl>
                                          <p:spTgt spid="22"/>
                                        </p:tgtEl>
                                      </p:cBhvr>
                                    </p:animEffect>
                                  </p:childTnLst>
                                </p:cTn>
                              </p:par>
                              <p:par>
                                <p:cTn id="27" presetID="16" presetClass="entr" presetSubtype="21"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Vertical)">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barn(inVertical)">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1000"/>
                                        <p:tgtEl>
                                          <p:spTgt spid="24"/>
                                        </p:tgtEl>
                                      </p:cBhvr>
                                    </p:animEffect>
                                    <p:anim calcmode="lin" valueType="num">
                                      <p:cBhvr>
                                        <p:cTn id="40" dur="1000" fill="hold"/>
                                        <p:tgtEl>
                                          <p:spTgt spid="24"/>
                                        </p:tgtEl>
                                        <p:attrNameLst>
                                          <p:attrName>ppt_x</p:attrName>
                                        </p:attrNameLst>
                                      </p:cBhvr>
                                      <p:tavLst>
                                        <p:tav tm="0">
                                          <p:val>
                                            <p:strVal val="#ppt_x"/>
                                          </p:val>
                                        </p:tav>
                                        <p:tav tm="100000">
                                          <p:val>
                                            <p:strVal val="#ppt_x"/>
                                          </p:val>
                                        </p:tav>
                                      </p:tavLst>
                                    </p:anim>
                                    <p:anim calcmode="lin" valueType="num">
                                      <p:cBhvr>
                                        <p:cTn id="41" dur="1000" fill="hold"/>
                                        <p:tgtEl>
                                          <p:spTgt spid="2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1000"/>
                                        <p:tgtEl>
                                          <p:spTgt spid="23"/>
                                        </p:tgtEl>
                                      </p:cBhvr>
                                    </p:animEffect>
                                    <p:anim calcmode="lin" valueType="num">
                                      <p:cBhvr>
                                        <p:cTn id="45" dur="1000" fill="hold"/>
                                        <p:tgtEl>
                                          <p:spTgt spid="23"/>
                                        </p:tgtEl>
                                        <p:attrNameLst>
                                          <p:attrName>ppt_x</p:attrName>
                                        </p:attrNameLst>
                                      </p:cBhvr>
                                      <p:tavLst>
                                        <p:tav tm="0">
                                          <p:val>
                                            <p:strVal val="#ppt_x"/>
                                          </p:val>
                                        </p:tav>
                                        <p:tav tm="100000">
                                          <p:val>
                                            <p:strVal val="#ppt_x"/>
                                          </p:val>
                                        </p:tav>
                                      </p:tavLst>
                                    </p:anim>
                                    <p:anim calcmode="lin" valueType="num">
                                      <p:cBhvr>
                                        <p:cTn id="4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barn(inVertical)">
                                      <p:cBhvr>
                                        <p:cTn id="51" dur="500"/>
                                        <p:tgtEl>
                                          <p:spTgt spid="27"/>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barn(inVertical)">
                                      <p:cBhvr>
                                        <p:cTn id="5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animBg="1"/>
      <p:bldP spid="24" grpId="0"/>
      <p:bldP spid="25" grpId="0"/>
      <p:bldP spid="26" grpId="0"/>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a:extLst>
              <a:ext uri="{FF2B5EF4-FFF2-40B4-BE49-F238E27FC236}">
                <a16:creationId xmlns="" xmlns:a16="http://schemas.microsoft.com/office/drawing/2014/main" id="{A907A824-81EA-0F17-10C8-996599C67510}"/>
              </a:ext>
            </a:extLst>
          </p:cNvPr>
          <p:cNvGrpSpPr/>
          <p:nvPr/>
        </p:nvGrpSpPr>
        <p:grpSpPr>
          <a:xfrm>
            <a:off x="1892808" y="1677406"/>
            <a:ext cx="9930384" cy="1116835"/>
            <a:chOff x="2039112" y="2057738"/>
            <a:chExt cx="9930384" cy="1116835"/>
          </a:xfrm>
        </p:grpSpPr>
        <p:sp>
          <p:nvSpPr>
            <p:cNvPr id="5" name="Dikdörtgen 4">
              <a:extLst>
                <a:ext uri="{FF2B5EF4-FFF2-40B4-BE49-F238E27FC236}">
                  <a16:creationId xmlns="" xmlns:a16="http://schemas.microsoft.com/office/drawing/2014/main" id="{9EDFC5ED-E40E-4097-1B85-AA01D970B41C}"/>
                </a:ext>
              </a:extLst>
            </p:cNvPr>
            <p:cNvSpPr/>
            <p:nvPr/>
          </p:nvSpPr>
          <p:spPr>
            <a:xfrm>
              <a:off x="3035809" y="2475844"/>
              <a:ext cx="7918704" cy="698729"/>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Dikdörtgen 5">
              <a:extLst>
                <a:ext uri="{FF2B5EF4-FFF2-40B4-BE49-F238E27FC236}">
                  <a16:creationId xmlns="" xmlns:a16="http://schemas.microsoft.com/office/drawing/2014/main" id="{30BF96F5-B85A-01CC-1C82-F36BCDDB6DEE}"/>
                </a:ext>
              </a:extLst>
            </p:cNvPr>
            <p:cNvSpPr/>
            <p:nvPr/>
          </p:nvSpPr>
          <p:spPr>
            <a:xfrm>
              <a:off x="2898648" y="2057738"/>
              <a:ext cx="8193024" cy="914400"/>
            </a:xfrm>
            <a:prstGeom prst="rect">
              <a:avLst/>
            </a:prstGeom>
            <a:solidFill>
              <a:srgbClr val="F353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a:extLst>
                <a:ext uri="{FF2B5EF4-FFF2-40B4-BE49-F238E27FC236}">
                  <a16:creationId xmlns="" xmlns:a16="http://schemas.microsoft.com/office/drawing/2014/main" id="{B698E9EC-BB56-D485-09AC-6C50A4F7AF3D}"/>
                </a:ext>
              </a:extLst>
            </p:cNvPr>
            <p:cNvSpPr txBox="1"/>
            <p:nvPr/>
          </p:nvSpPr>
          <p:spPr>
            <a:xfrm>
              <a:off x="2039112" y="2160995"/>
              <a:ext cx="9930384" cy="707886"/>
            </a:xfrm>
            <a:prstGeom prst="rect">
              <a:avLst/>
            </a:prstGeom>
            <a:noFill/>
          </p:spPr>
          <p:txBody>
            <a:bodyPr wrap="square" rtlCol="0">
              <a:spAutoFit/>
            </a:bodyPr>
            <a:lstStyle/>
            <a:p>
              <a:pPr algn="ctr"/>
              <a:r>
                <a:rPr lang="tr-TR" sz="4000" dirty="0">
                  <a:latin typeface="Arial Black" panose="020B0A04020102020204" pitchFamily="34" charset="0"/>
                </a:rPr>
                <a:t>MERKEZİ YERLEŞTİRME</a:t>
              </a:r>
            </a:p>
          </p:txBody>
        </p:sp>
      </p:grpSp>
      <p:sp>
        <p:nvSpPr>
          <p:cNvPr id="2" name="Metin kutusu 1">
            <a:extLst>
              <a:ext uri="{FF2B5EF4-FFF2-40B4-BE49-F238E27FC236}">
                <a16:creationId xmlns="" xmlns:a16="http://schemas.microsoft.com/office/drawing/2014/main" id="{8B38D869-B3D1-2A14-9818-20B30BA66E54}"/>
              </a:ext>
            </a:extLst>
          </p:cNvPr>
          <p:cNvSpPr txBox="1"/>
          <p:nvPr/>
        </p:nvSpPr>
        <p:spPr>
          <a:xfrm>
            <a:off x="1708022" y="3500192"/>
            <a:ext cx="10874122" cy="954107"/>
          </a:xfrm>
          <a:prstGeom prst="rect">
            <a:avLst/>
          </a:prstGeom>
          <a:noFill/>
        </p:spPr>
        <p:txBody>
          <a:bodyPr wrap="square" rtlCol="0">
            <a:spAutoFit/>
          </a:bodyPr>
          <a:lstStyle/>
          <a:p>
            <a:r>
              <a:rPr lang="tr-TR" sz="2800" b="1" dirty="0">
                <a:solidFill>
                  <a:srgbClr val="F35305"/>
                </a:solidFill>
              </a:rPr>
              <a:t>Merkezî sınavla öğrenci alan okulların belirlenen kontenjanlarına ve puan üstünlüğüne göre tercihleri doğrultusunda yerleştirme yapılacaktır. </a:t>
            </a:r>
          </a:p>
        </p:txBody>
      </p:sp>
      <p:sp>
        <p:nvSpPr>
          <p:cNvPr id="3" name="Yıldız: 4 Nokta 2">
            <a:extLst>
              <a:ext uri="{FF2B5EF4-FFF2-40B4-BE49-F238E27FC236}">
                <a16:creationId xmlns="" xmlns:a16="http://schemas.microsoft.com/office/drawing/2014/main" id="{C43F3A81-0056-63BA-76A2-EBABE2D010A3}"/>
              </a:ext>
            </a:extLst>
          </p:cNvPr>
          <p:cNvSpPr/>
          <p:nvPr/>
        </p:nvSpPr>
        <p:spPr>
          <a:xfrm>
            <a:off x="1099059" y="3505744"/>
            <a:ext cx="608964" cy="530352"/>
          </a:xfrm>
          <a:prstGeom prst="star4">
            <a:avLst/>
          </a:prstGeom>
          <a:solidFill>
            <a:srgbClr val="F353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F35305"/>
              </a:solidFill>
            </a:endParaRPr>
          </a:p>
        </p:txBody>
      </p:sp>
      <p:sp>
        <p:nvSpPr>
          <p:cNvPr id="8" name="Metin kutusu 7">
            <a:extLst>
              <a:ext uri="{FF2B5EF4-FFF2-40B4-BE49-F238E27FC236}">
                <a16:creationId xmlns="" xmlns:a16="http://schemas.microsoft.com/office/drawing/2014/main" id="{AC369A28-9C4F-A3D0-6768-F5A9798CFF8F}"/>
              </a:ext>
            </a:extLst>
          </p:cNvPr>
          <p:cNvSpPr txBox="1"/>
          <p:nvPr/>
        </p:nvSpPr>
        <p:spPr>
          <a:xfrm>
            <a:off x="1708022" y="4769346"/>
            <a:ext cx="10874122" cy="523220"/>
          </a:xfrm>
          <a:prstGeom prst="rect">
            <a:avLst/>
          </a:prstGeom>
          <a:noFill/>
        </p:spPr>
        <p:txBody>
          <a:bodyPr wrap="square" rtlCol="0">
            <a:spAutoFit/>
          </a:bodyPr>
          <a:lstStyle/>
          <a:p>
            <a:r>
              <a:rPr lang="tr-TR" sz="2800" b="1" dirty="0">
                <a:solidFill>
                  <a:srgbClr val="333333"/>
                </a:solidFill>
              </a:rPr>
              <a:t>LGS puanı ile öğrenci alan Türkiye genelindeki okullar tercih edilebilir.</a:t>
            </a:r>
          </a:p>
        </p:txBody>
      </p:sp>
      <p:sp>
        <p:nvSpPr>
          <p:cNvPr id="9" name="Yıldız: 4 Nokta 8">
            <a:extLst>
              <a:ext uri="{FF2B5EF4-FFF2-40B4-BE49-F238E27FC236}">
                <a16:creationId xmlns="" xmlns:a16="http://schemas.microsoft.com/office/drawing/2014/main" id="{A2B7DF3E-26EF-C0EF-2ABE-6C99A457D20F}"/>
              </a:ext>
            </a:extLst>
          </p:cNvPr>
          <p:cNvSpPr/>
          <p:nvPr/>
        </p:nvSpPr>
        <p:spPr>
          <a:xfrm>
            <a:off x="1099059" y="4774898"/>
            <a:ext cx="608964" cy="530352"/>
          </a:xfrm>
          <a:prstGeom prst="star4">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333333"/>
              </a:solidFill>
            </a:endParaRPr>
          </a:p>
        </p:txBody>
      </p:sp>
      <p:grpSp>
        <p:nvGrpSpPr>
          <p:cNvPr id="10" name="Grup 9">
            <a:extLst>
              <a:ext uri="{FF2B5EF4-FFF2-40B4-BE49-F238E27FC236}">
                <a16:creationId xmlns="" xmlns:a16="http://schemas.microsoft.com/office/drawing/2014/main" id="{0E29D8C2-1A36-058C-D5E3-8410736E43B2}"/>
              </a:ext>
            </a:extLst>
          </p:cNvPr>
          <p:cNvGrpSpPr/>
          <p:nvPr/>
        </p:nvGrpSpPr>
        <p:grpSpPr>
          <a:xfrm>
            <a:off x="1892808" y="5991609"/>
            <a:ext cx="9930384" cy="1116835"/>
            <a:chOff x="2039112" y="2057738"/>
            <a:chExt cx="9930384" cy="1116835"/>
          </a:xfrm>
        </p:grpSpPr>
        <p:sp>
          <p:nvSpPr>
            <p:cNvPr id="12" name="Dikdörtgen 11">
              <a:extLst>
                <a:ext uri="{FF2B5EF4-FFF2-40B4-BE49-F238E27FC236}">
                  <a16:creationId xmlns="" xmlns:a16="http://schemas.microsoft.com/office/drawing/2014/main" id="{FE8E688D-E3BB-AE81-9989-5A99037430B9}"/>
                </a:ext>
              </a:extLst>
            </p:cNvPr>
            <p:cNvSpPr/>
            <p:nvPr/>
          </p:nvSpPr>
          <p:spPr>
            <a:xfrm>
              <a:off x="3035809" y="2475844"/>
              <a:ext cx="7918704" cy="698729"/>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4" name="Dikdörtgen 13">
              <a:extLst>
                <a:ext uri="{FF2B5EF4-FFF2-40B4-BE49-F238E27FC236}">
                  <a16:creationId xmlns="" xmlns:a16="http://schemas.microsoft.com/office/drawing/2014/main" id="{C2842D3A-88E4-76E6-A0EC-BA8F1B5BBA4D}"/>
                </a:ext>
              </a:extLst>
            </p:cNvPr>
            <p:cNvSpPr/>
            <p:nvPr/>
          </p:nvSpPr>
          <p:spPr>
            <a:xfrm>
              <a:off x="2898648" y="2057738"/>
              <a:ext cx="8193024" cy="914400"/>
            </a:xfrm>
            <a:prstGeom prst="rect">
              <a:avLst/>
            </a:prstGeom>
            <a:solidFill>
              <a:srgbClr val="F353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Metin kutusu 15">
              <a:extLst>
                <a:ext uri="{FF2B5EF4-FFF2-40B4-BE49-F238E27FC236}">
                  <a16:creationId xmlns="" xmlns:a16="http://schemas.microsoft.com/office/drawing/2014/main" id="{E8496BBC-FE62-474D-4167-387B6ED655F1}"/>
                </a:ext>
              </a:extLst>
            </p:cNvPr>
            <p:cNvSpPr txBox="1"/>
            <p:nvPr/>
          </p:nvSpPr>
          <p:spPr>
            <a:xfrm>
              <a:off x="2039112" y="2289011"/>
              <a:ext cx="9930384" cy="523220"/>
            </a:xfrm>
            <a:prstGeom prst="rect">
              <a:avLst/>
            </a:prstGeom>
            <a:noFill/>
          </p:spPr>
          <p:txBody>
            <a:bodyPr wrap="square" rtlCol="0">
              <a:spAutoFit/>
            </a:bodyPr>
            <a:lstStyle/>
            <a:p>
              <a:pPr algn="ctr"/>
              <a:r>
                <a:rPr lang="tr-TR" sz="2800" dirty="0">
                  <a:latin typeface="Arial Black" panose="020B0A04020102020204" pitchFamily="34" charset="0"/>
                </a:rPr>
                <a:t>PANSİYONLU OKULLARA YERLEŞTİRME</a:t>
              </a:r>
            </a:p>
          </p:txBody>
        </p:sp>
      </p:grpSp>
      <p:sp>
        <p:nvSpPr>
          <p:cNvPr id="18" name="Metin kutusu 17">
            <a:extLst>
              <a:ext uri="{FF2B5EF4-FFF2-40B4-BE49-F238E27FC236}">
                <a16:creationId xmlns="" xmlns:a16="http://schemas.microsoft.com/office/drawing/2014/main" id="{FF7EF7A8-6812-0827-193C-C83E3BF51FEA}"/>
              </a:ext>
            </a:extLst>
          </p:cNvPr>
          <p:cNvSpPr txBox="1"/>
          <p:nvPr/>
        </p:nvSpPr>
        <p:spPr>
          <a:xfrm>
            <a:off x="1708022" y="7767858"/>
            <a:ext cx="11441050" cy="1815882"/>
          </a:xfrm>
          <a:prstGeom prst="rect">
            <a:avLst/>
          </a:prstGeom>
          <a:noFill/>
        </p:spPr>
        <p:txBody>
          <a:bodyPr wrap="square" rtlCol="0">
            <a:spAutoFit/>
          </a:bodyPr>
          <a:lstStyle/>
          <a:p>
            <a:r>
              <a:rPr lang="tr-TR" sz="2800" b="1" dirty="0">
                <a:solidFill>
                  <a:srgbClr val="F35305"/>
                </a:solidFill>
              </a:rPr>
              <a:t>Pansiyonlu okulları tercih eden öğrencilerden yerel yerleştirme veya merkezi yerleştirme kapsamında herhangi bir okula yerleşemeyen öğrenciler, tercih yapmaları durumunda pansiyonlu okullara yerleşebilirler. Bu alandan tercih yapmak zorunlu değildir. </a:t>
            </a:r>
          </a:p>
        </p:txBody>
      </p:sp>
      <p:sp>
        <p:nvSpPr>
          <p:cNvPr id="28" name="Yıldız: 4 Nokta 27">
            <a:extLst>
              <a:ext uri="{FF2B5EF4-FFF2-40B4-BE49-F238E27FC236}">
                <a16:creationId xmlns="" xmlns:a16="http://schemas.microsoft.com/office/drawing/2014/main" id="{5BAF5B93-B723-7B17-99E4-A50BE54790B1}"/>
              </a:ext>
            </a:extLst>
          </p:cNvPr>
          <p:cNvSpPr/>
          <p:nvPr/>
        </p:nvSpPr>
        <p:spPr>
          <a:xfrm>
            <a:off x="1099059" y="7773410"/>
            <a:ext cx="608964" cy="530352"/>
          </a:xfrm>
          <a:prstGeom prst="star4">
            <a:avLst/>
          </a:prstGeom>
          <a:solidFill>
            <a:srgbClr val="F353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F35305"/>
              </a:solidFill>
            </a:endParaRPr>
          </a:p>
        </p:txBody>
      </p:sp>
      <p:sp>
        <p:nvSpPr>
          <p:cNvPr id="29" name="Metin kutusu 28">
            <a:extLst>
              <a:ext uri="{FF2B5EF4-FFF2-40B4-BE49-F238E27FC236}">
                <a16:creationId xmlns="" xmlns:a16="http://schemas.microsoft.com/office/drawing/2014/main" id="{F38B7D2E-9C46-1D67-38AC-02BDDC4DB5B0}"/>
              </a:ext>
            </a:extLst>
          </p:cNvPr>
          <p:cNvSpPr txBox="1"/>
          <p:nvPr/>
        </p:nvSpPr>
        <p:spPr>
          <a:xfrm>
            <a:off x="1708022" y="9746675"/>
            <a:ext cx="11441050" cy="954107"/>
          </a:xfrm>
          <a:prstGeom prst="rect">
            <a:avLst/>
          </a:prstGeom>
          <a:noFill/>
        </p:spPr>
        <p:txBody>
          <a:bodyPr wrap="square" rtlCol="0">
            <a:spAutoFit/>
          </a:bodyPr>
          <a:lstStyle/>
          <a:p>
            <a:r>
              <a:rPr lang="tr-TR" sz="2800" b="1" dirty="0">
                <a:solidFill>
                  <a:srgbClr val="333333"/>
                </a:solidFill>
              </a:rPr>
              <a:t>Pansiyonlu okullar tercih ekranında yalnızca ‘Diğer Kayıt Alanı’ndaki pansiyonlu okullar yer alacaktır.</a:t>
            </a:r>
          </a:p>
        </p:txBody>
      </p:sp>
      <p:sp>
        <p:nvSpPr>
          <p:cNvPr id="30" name="Yıldız: 4 Nokta 29">
            <a:extLst>
              <a:ext uri="{FF2B5EF4-FFF2-40B4-BE49-F238E27FC236}">
                <a16:creationId xmlns="" xmlns:a16="http://schemas.microsoft.com/office/drawing/2014/main" id="{D8B7D3A0-02E6-5CA5-FF95-072579279CE3}"/>
              </a:ext>
            </a:extLst>
          </p:cNvPr>
          <p:cNvSpPr/>
          <p:nvPr/>
        </p:nvSpPr>
        <p:spPr>
          <a:xfrm>
            <a:off x="1099059" y="9752227"/>
            <a:ext cx="608964" cy="530352"/>
          </a:xfrm>
          <a:prstGeom prst="star4">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F35305"/>
              </a:solidFill>
            </a:endParaRPr>
          </a:p>
        </p:txBody>
      </p:sp>
      <p:pic>
        <p:nvPicPr>
          <p:cNvPr id="32" name="Resim 31">
            <a:extLst>
              <a:ext uri="{FF2B5EF4-FFF2-40B4-BE49-F238E27FC236}">
                <a16:creationId xmlns="" xmlns:a16="http://schemas.microsoft.com/office/drawing/2014/main" id="{3653C9F8-318F-59E1-59F8-4D2FE777EE8B}"/>
              </a:ext>
            </a:extLst>
          </p:cNvPr>
          <p:cNvPicPr>
            <a:picLocks noChangeAspect="1"/>
          </p:cNvPicPr>
          <p:nvPr/>
        </p:nvPicPr>
        <p:blipFill>
          <a:blip r:embed="rId2"/>
          <a:stretch>
            <a:fillRect/>
          </a:stretch>
        </p:blipFill>
        <p:spPr>
          <a:xfrm>
            <a:off x="9637098" y="10046891"/>
            <a:ext cx="4078902" cy="3769282"/>
          </a:xfrm>
          <a:prstGeom prst="rect">
            <a:avLst/>
          </a:prstGeom>
        </p:spPr>
      </p:pic>
    </p:spTree>
    <p:extLst>
      <p:ext uri="{BB962C8B-B14F-4D97-AF65-F5344CB8AC3E}">
        <p14:creationId xmlns:p14="http://schemas.microsoft.com/office/powerpoint/2010/main" val="4043861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barn(inVertical)">
                                      <p:cBhvr>
                                        <p:cTn id="23" dur="500"/>
                                        <p:tgtEl>
                                          <p:spTgt spid="2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arn(inVertical)">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barn(inVertical)">
                                      <p:cBhvr>
                                        <p:cTn id="31" dur="500"/>
                                        <p:tgtEl>
                                          <p:spTgt spid="30"/>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barn(inVertical)">
                                      <p:cBhvr>
                                        <p:cTn id="3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8" grpId="0"/>
      <p:bldP spid="9" grpId="0" animBg="1"/>
      <p:bldP spid="18" grpId="0"/>
      <p:bldP spid="28"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a:extLst>
              <a:ext uri="{FF2B5EF4-FFF2-40B4-BE49-F238E27FC236}">
                <a16:creationId xmlns="" xmlns:a16="http://schemas.microsoft.com/office/drawing/2014/main" id="{A907A824-81EA-0F17-10C8-996599C67510}"/>
              </a:ext>
            </a:extLst>
          </p:cNvPr>
          <p:cNvGrpSpPr/>
          <p:nvPr/>
        </p:nvGrpSpPr>
        <p:grpSpPr>
          <a:xfrm>
            <a:off x="1892808" y="587294"/>
            <a:ext cx="9930384" cy="1116835"/>
            <a:chOff x="2039112" y="2057738"/>
            <a:chExt cx="9930384" cy="1116835"/>
          </a:xfrm>
        </p:grpSpPr>
        <p:sp>
          <p:nvSpPr>
            <p:cNvPr id="5" name="Dikdörtgen 4">
              <a:extLst>
                <a:ext uri="{FF2B5EF4-FFF2-40B4-BE49-F238E27FC236}">
                  <a16:creationId xmlns="" xmlns:a16="http://schemas.microsoft.com/office/drawing/2014/main" id="{9EDFC5ED-E40E-4097-1B85-AA01D970B41C}"/>
                </a:ext>
              </a:extLst>
            </p:cNvPr>
            <p:cNvSpPr/>
            <p:nvPr/>
          </p:nvSpPr>
          <p:spPr>
            <a:xfrm>
              <a:off x="3035809" y="2475844"/>
              <a:ext cx="7918704" cy="698729"/>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Dikdörtgen 5">
              <a:extLst>
                <a:ext uri="{FF2B5EF4-FFF2-40B4-BE49-F238E27FC236}">
                  <a16:creationId xmlns="" xmlns:a16="http://schemas.microsoft.com/office/drawing/2014/main" id="{30BF96F5-B85A-01CC-1C82-F36BCDDB6DEE}"/>
                </a:ext>
              </a:extLst>
            </p:cNvPr>
            <p:cNvSpPr/>
            <p:nvPr/>
          </p:nvSpPr>
          <p:spPr>
            <a:xfrm>
              <a:off x="2898648" y="2057738"/>
              <a:ext cx="8193024" cy="914400"/>
            </a:xfrm>
            <a:prstGeom prst="rect">
              <a:avLst/>
            </a:prstGeom>
            <a:solidFill>
              <a:srgbClr val="F353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a:extLst>
                <a:ext uri="{FF2B5EF4-FFF2-40B4-BE49-F238E27FC236}">
                  <a16:creationId xmlns="" xmlns:a16="http://schemas.microsoft.com/office/drawing/2014/main" id="{B698E9EC-BB56-D485-09AC-6C50A4F7AF3D}"/>
                </a:ext>
              </a:extLst>
            </p:cNvPr>
            <p:cNvSpPr txBox="1"/>
            <p:nvPr/>
          </p:nvSpPr>
          <p:spPr>
            <a:xfrm>
              <a:off x="2039112" y="2179283"/>
              <a:ext cx="9930384" cy="707886"/>
            </a:xfrm>
            <a:prstGeom prst="rect">
              <a:avLst/>
            </a:prstGeom>
            <a:noFill/>
          </p:spPr>
          <p:txBody>
            <a:bodyPr wrap="square" rtlCol="0">
              <a:spAutoFit/>
            </a:bodyPr>
            <a:lstStyle/>
            <a:p>
              <a:pPr algn="ctr"/>
              <a:r>
                <a:rPr lang="tr-TR" sz="4000" dirty="0">
                  <a:latin typeface="Arial Black" panose="020B0A04020102020204" pitchFamily="34" charset="0"/>
                </a:rPr>
                <a:t>YERLEŞTİRME ÖNCELİĞİ</a:t>
              </a:r>
            </a:p>
          </p:txBody>
        </p:sp>
      </p:grpSp>
      <p:grpSp>
        <p:nvGrpSpPr>
          <p:cNvPr id="19" name="Grup 18">
            <a:extLst>
              <a:ext uri="{FF2B5EF4-FFF2-40B4-BE49-F238E27FC236}">
                <a16:creationId xmlns="" xmlns:a16="http://schemas.microsoft.com/office/drawing/2014/main" id="{F10F21AE-016B-7649-464C-D067AFAA4E27}"/>
              </a:ext>
            </a:extLst>
          </p:cNvPr>
          <p:cNvGrpSpPr/>
          <p:nvPr/>
        </p:nvGrpSpPr>
        <p:grpSpPr>
          <a:xfrm>
            <a:off x="1874520" y="2536381"/>
            <a:ext cx="4363594" cy="698729"/>
            <a:chOff x="1874520" y="2536381"/>
            <a:chExt cx="4363594" cy="698729"/>
          </a:xfrm>
        </p:grpSpPr>
        <p:sp>
          <p:nvSpPr>
            <p:cNvPr id="11" name="Dikdörtgen 10">
              <a:extLst>
                <a:ext uri="{FF2B5EF4-FFF2-40B4-BE49-F238E27FC236}">
                  <a16:creationId xmlns="" xmlns:a16="http://schemas.microsoft.com/office/drawing/2014/main" id="{50832542-8666-DB57-9E3D-B637BE319EA2}"/>
                </a:ext>
              </a:extLst>
            </p:cNvPr>
            <p:cNvSpPr/>
            <p:nvPr/>
          </p:nvSpPr>
          <p:spPr>
            <a:xfrm>
              <a:off x="1874520" y="2536381"/>
              <a:ext cx="4297680" cy="698729"/>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Metin kutusu 1">
              <a:extLst>
                <a:ext uri="{FF2B5EF4-FFF2-40B4-BE49-F238E27FC236}">
                  <a16:creationId xmlns="" xmlns:a16="http://schemas.microsoft.com/office/drawing/2014/main" id="{8B38D869-B3D1-2A14-9818-20B30BA66E54}"/>
                </a:ext>
              </a:extLst>
            </p:cNvPr>
            <p:cNvSpPr txBox="1"/>
            <p:nvPr/>
          </p:nvSpPr>
          <p:spPr>
            <a:xfrm>
              <a:off x="1892808" y="2622368"/>
              <a:ext cx="4345306" cy="523220"/>
            </a:xfrm>
            <a:prstGeom prst="rect">
              <a:avLst/>
            </a:prstGeom>
            <a:noFill/>
          </p:spPr>
          <p:txBody>
            <a:bodyPr wrap="square" rtlCol="0">
              <a:spAutoFit/>
            </a:bodyPr>
            <a:lstStyle/>
            <a:p>
              <a:r>
                <a:rPr lang="tr-TR" sz="2800" b="1" dirty="0">
                  <a:solidFill>
                    <a:schemeClr val="bg1"/>
                  </a:solidFill>
                </a:rPr>
                <a:t>MERKEZİ YERLEŞTİRME İÇİN</a:t>
              </a:r>
            </a:p>
          </p:txBody>
        </p:sp>
      </p:grpSp>
      <p:sp>
        <p:nvSpPr>
          <p:cNvPr id="3" name="Yıldız: 4 Nokta 2">
            <a:extLst>
              <a:ext uri="{FF2B5EF4-FFF2-40B4-BE49-F238E27FC236}">
                <a16:creationId xmlns="" xmlns:a16="http://schemas.microsoft.com/office/drawing/2014/main" id="{C43F3A81-0056-63BA-76A2-EBABE2D010A3}"/>
              </a:ext>
            </a:extLst>
          </p:cNvPr>
          <p:cNvSpPr/>
          <p:nvPr/>
        </p:nvSpPr>
        <p:spPr>
          <a:xfrm>
            <a:off x="1226251" y="2580266"/>
            <a:ext cx="608964" cy="530352"/>
          </a:xfrm>
          <a:prstGeom prst="star4">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ysClr val="windowText" lastClr="000000"/>
                </a:solidFill>
              </a:ln>
              <a:solidFill>
                <a:srgbClr val="333333"/>
              </a:solidFill>
            </a:endParaRPr>
          </a:p>
        </p:txBody>
      </p:sp>
      <p:sp>
        <p:nvSpPr>
          <p:cNvPr id="8" name="Metin kutusu 7">
            <a:extLst>
              <a:ext uri="{FF2B5EF4-FFF2-40B4-BE49-F238E27FC236}">
                <a16:creationId xmlns="" xmlns:a16="http://schemas.microsoft.com/office/drawing/2014/main" id="{AC369A28-9C4F-A3D0-6768-F5A9798CFF8F}"/>
              </a:ext>
            </a:extLst>
          </p:cNvPr>
          <p:cNvSpPr txBox="1"/>
          <p:nvPr/>
        </p:nvSpPr>
        <p:spPr>
          <a:xfrm>
            <a:off x="1874520" y="3350234"/>
            <a:ext cx="10874122" cy="3046988"/>
          </a:xfrm>
          <a:prstGeom prst="rect">
            <a:avLst/>
          </a:prstGeom>
          <a:noFill/>
        </p:spPr>
        <p:txBody>
          <a:bodyPr wrap="square" rtlCol="0">
            <a:spAutoFit/>
          </a:bodyPr>
          <a:lstStyle/>
          <a:p>
            <a:r>
              <a:rPr lang="tr-TR" sz="2400" b="1" dirty="0">
                <a:solidFill>
                  <a:srgbClr val="F35305"/>
                </a:solidFill>
              </a:rPr>
              <a:t>1-Sınav Puanı,</a:t>
            </a:r>
          </a:p>
          <a:p>
            <a:r>
              <a:rPr lang="tr-TR" sz="2400" b="1" dirty="0">
                <a:solidFill>
                  <a:srgbClr val="F35305"/>
                </a:solidFill>
                <a:ea typeface="Roboto Condensed" panose="02000000000000000000" pitchFamily="2" charset="0"/>
              </a:rPr>
              <a:t>2-Ortaöğretim Başarı Puanı,</a:t>
            </a:r>
          </a:p>
          <a:p>
            <a:r>
              <a:rPr lang="tr-TR" sz="2400" b="1" dirty="0">
                <a:solidFill>
                  <a:srgbClr val="F35305"/>
                </a:solidFill>
                <a:ea typeface="Roboto Condensed" panose="02000000000000000000" pitchFamily="2" charset="0"/>
              </a:rPr>
              <a:t>3-Yıl Sonu Başarı Puanı Üstünlüğü (sırasıyla 8,7 ve 6. Sınıf)</a:t>
            </a:r>
          </a:p>
          <a:p>
            <a:r>
              <a:rPr lang="tr-TR" sz="2400" b="1" dirty="0">
                <a:solidFill>
                  <a:srgbClr val="F35305"/>
                </a:solidFill>
                <a:ea typeface="Roboto Condensed" panose="02000000000000000000" pitchFamily="2" charset="0"/>
              </a:rPr>
              <a:t>3-8. Sınıf Özürsüz Devamsızlık,</a:t>
            </a:r>
          </a:p>
          <a:p>
            <a:r>
              <a:rPr lang="tr-TR" sz="2400" b="1" dirty="0">
                <a:solidFill>
                  <a:srgbClr val="F35305"/>
                </a:solidFill>
                <a:ea typeface="Roboto Condensed" panose="02000000000000000000" pitchFamily="2" charset="0"/>
              </a:rPr>
              <a:t>4-Tercih önceliği,</a:t>
            </a:r>
          </a:p>
          <a:p>
            <a:r>
              <a:rPr lang="tr-TR" sz="2400" b="1" dirty="0">
                <a:solidFill>
                  <a:srgbClr val="F35305"/>
                </a:solidFill>
                <a:ea typeface="Roboto Condensed" panose="02000000000000000000" pitchFamily="2" charset="0"/>
              </a:rPr>
              <a:t>5-Öğrencinin Yaşı (küçük olana)</a:t>
            </a:r>
          </a:p>
          <a:p>
            <a:r>
              <a:rPr lang="tr-TR" sz="2400" b="1" dirty="0">
                <a:solidFill>
                  <a:schemeClr val="bg2">
                    <a:lumMod val="25000"/>
                  </a:schemeClr>
                </a:solidFill>
                <a:ea typeface="Roboto Condensed" panose="02000000000000000000" pitchFamily="2" charset="0"/>
              </a:rPr>
              <a:t>Öncelikle sınav puanına bakılacak eşitlik olması durumunda sırasıyla diğer kriterlere bakılacak.</a:t>
            </a:r>
          </a:p>
        </p:txBody>
      </p:sp>
      <p:grpSp>
        <p:nvGrpSpPr>
          <p:cNvPr id="17" name="Grup 16">
            <a:extLst>
              <a:ext uri="{FF2B5EF4-FFF2-40B4-BE49-F238E27FC236}">
                <a16:creationId xmlns="" xmlns:a16="http://schemas.microsoft.com/office/drawing/2014/main" id="{25D5B62A-3AC5-9A97-C3FC-EB9E4638D566}"/>
              </a:ext>
            </a:extLst>
          </p:cNvPr>
          <p:cNvGrpSpPr/>
          <p:nvPr/>
        </p:nvGrpSpPr>
        <p:grpSpPr>
          <a:xfrm>
            <a:off x="1938529" y="6770991"/>
            <a:ext cx="4363594" cy="698729"/>
            <a:chOff x="1892808" y="5546529"/>
            <a:chExt cx="4363594" cy="698729"/>
          </a:xfrm>
        </p:grpSpPr>
        <p:sp>
          <p:nvSpPr>
            <p:cNvPr id="13" name="Dikdörtgen 12">
              <a:extLst>
                <a:ext uri="{FF2B5EF4-FFF2-40B4-BE49-F238E27FC236}">
                  <a16:creationId xmlns="" xmlns:a16="http://schemas.microsoft.com/office/drawing/2014/main" id="{0FA60A9B-7895-4B6C-1CCF-B26E74D4CB2D}"/>
                </a:ext>
              </a:extLst>
            </p:cNvPr>
            <p:cNvSpPr/>
            <p:nvPr/>
          </p:nvSpPr>
          <p:spPr>
            <a:xfrm>
              <a:off x="1892808" y="5546529"/>
              <a:ext cx="4297680" cy="698729"/>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Metin kutusu 14">
              <a:extLst>
                <a:ext uri="{FF2B5EF4-FFF2-40B4-BE49-F238E27FC236}">
                  <a16:creationId xmlns="" xmlns:a16="http://schemas.microsoft.com/office/drawing/2014/main" id="{A88DA1F5-8591-CC60-445C-7AFACC0528BE}"/>
                </a:ext>
              </a:extLst>
            </p:cNvPr>
            <p:cNvSpPr txBox="1"/>
            <p:nvPr/>
          </p:nvSpPr>
          <p:spPr>
            <a:xfrm>
              <a:off x="1911096" y="5632516"/>
              <a:ext cx="4345306" cy="523220"/>
            </a:xfrm>
            <a:prstGeom prst="rect">
              <a:avLst/>
            </a:prstGeom>
            <a:noFill/>
          </p:spPr>
          <p:txBody>
            <a:bodyPr wrap="square" rtlCol="0">
              <a:spAutoFit/>
            </a:bodyPr>
            <a:lstStyle/>
            <a:p>
              <a:r>
                <a:rPr lang="tr-TR" sz="2800" b="1" dirty="0">
                  <a:solidFill>
                    <a:schemeClr val="bg1"/>
                  </a:solidFill>
                </a:rPr>
                <a:t>YEREL YERLEŞTİRME İÇİN</a:t>
              </a:r>
            </a:p>
          </p:txBody>
        </p:sp>
      </p:grpSp>
      <p:sp>
        <p:nvSpPr>
          <p:cNvPr id="20" name="Yıldız: 4 Nokta 19">
            <a:extLst>
              <a:ext uri="{FF2B5EF4-FFF2-40B4-BE49-F238E27FC236}">
                <a16:creationId xmlns="" xmlns:a16="http://schemas.microsoft.com/office/drawing/2014/main" id="{F92C8327-F1A5-9E64-2FA8-776E458981BA}"/>
              </a:ext>
            </a:extLst>
          </p:cNvPr>
          <p:cNvSpPr/>
          <p:nvPr/>
        </p:nvSpPr>
        <p:spPr>
          <a:xfrm>
            <a:off x="1226251" y="6849846"/>
            <a:ext cx="608964" cy="530352"/>
          </a:xfrm>
          <a:prstGeom prst="star4">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ysClr val="windowText" lastClr="000000"/>
                </a:solidFill>
              </a:ln>
              <a:solidFill>
                <a:srgbClr val="333333"/>
              </a:solidFill>
            </a:endParaRPr>
          </a:p>
        </p:txBody>
      </p:sp>
      <p:sp>
        <p:nvSpPr>
          <p:cNvPr id="21" name="Metin kutusu 20">
            <a:extLst>
              <a:ext uri="{FF2B5EF4-FFF2-40B4-BE49-F238E27FC236}">
                <a16:creationId xmlns="" xmlns:a16="http://schemas.microsoft.com/office/drawing/2014/main" id="{0EB04115-F541-3C5B-B861-ACE2F986316C}"/>
              </a:ext>
            </a:extLst>
          </p:cNvPr>
          <p:cNvSpPr txBox="1"/>
          <p:nvPr/>
        </p:nvSpPr>
        <p:spPr>
          <a:xfrm>
            <a:off x="1956817" y="7772594"/>
            <a:ext cx="10874122" cy="1569660"/>
          </a:xfrm>
          <a:prstGeom prst="rect">
            <a:avLst/>
          </a:prstGeom>
          <a:noFill/>
        </p:spPr>
        <p:txBody>
          <a:bodyPr wrap="square" rtlCol="0">
            <a:spAutoFit/>
          </a:bodyPr>
          <a:lstStyle/>
          <a:p>
            <a:r>
              <a:rPr lang="tr-TR" sz="2400" b="1" dirty="0">
                <a:solidFill>
                  <a:srgbClr val="F35305"/>
                </a:solidFill>
              </a:rPr>
              <a:t>Öğrenciler, ikamet adresine göre bulunduğu Kayıt Alanından okul tercih etmeleri durumunda, aynı okulu tercih eden Komşu Kayıt Alanındaki öğrencilerden; Komşu Kayıt Alanındaki öğrenciler de Diğer Kayıt Alanlarındaki öğrencilerden öncelikli yerleştirilecektir.</a:t>
            </a:r>
            <a:endParaRPr lang="tr-TR" sz="2400" b="1" i="1" dirty="0">
              <a:solidFill>
                <a:srgbClr val="F35305"/>
              </a:solidFill>
              <a:ea typeface="Roboto Condensed" panose="02000000000000000000" pitchFamily="2" charset="0"/>
            </a:endParaRPr>
          </a:p>
        </p:txBody>
      </p:sp>
      <p:sp>
        <p:nvSpPr>
          <p:cNvPr id="25" name="Metin kutusu 24">
            <a:extLst>
              <a:ext uri="{FF2B5EF4-FFF2-40B4-BE49-F238E27FC236}">
                <a16:creationId xmlns="" xmlns:a16="http://schemas.microsoft.com/office/drawing/2014/main" id="{52DCB1D2-6DB9-C239-30D6-A2CF23100753}"/>
              </a:ext>
            </a:extLst>
          </p:cNvPr>
          <p:cNvSpPr txBox="1"/>
          <p:nvPr/>
        </p:nvSpPr>
        <p:spPr>
          <a:xfrm>
            <a:off x="1938529" y="9342254"/>
            <a:ext cx="10874122" cy="830997"/>
          </a:xfrm>
          <a:prstGeom prst="rect">
            <a:avLst/>
          </a:prstGeom>
          <a:noFill/>
        </p:spPr>
        <p:txBody>
          <a:bodyPr wrap="square" rtlCol="0">
            <a:spAutoFit/>
          </a:bodyPr>
          <a:lstStyle/>
          <a:p>
            <a:pPr algn="just"/>
            <a:r>
              <a:rPr lang="tr-TR" sz="2400" b="1" dirty="0">
                <a:solidFill>
                  <a:srgbClr val="333333"/>
                </a:solidFill>
              </a:rPr>
              <a:t>Yerleştirmede, Okul Başarı Puanı yüksek olan öğrenciler öncelikli olarak yerleştirilecektir</a:t>
            </a:r>
            <a:endParaRPr lang="en-US" sz="2400" b="1" i="1" dirty="0">
              <a:solidFill>
                <a:srgbClr val="333333"/>
              </a:solidFill>
              <a:ea typeface="Roboto Condensed" panose="02000000000000000000" pitchFamily="2" charset="0"/>
            </a:endParaRPr>
          </a:p>
        </p:txBody>
      </p:sp>
      <p:sp>
        <p:nvSpPr>
          <p:cNvPr id="26" name="Metin kutusu 25">
            <a:extLst>
              <a:ext uri="{FF2B5EF4-FFF2-40B4-BE49-F238E27FC236}">
                <a16:creationId xmlns="" xmlns:a16="http://schemas.microsoft.com/office/drawing/2014/main" id="{B706C4FA-3123-9628-94A6-041692ACC6D1}"/>
              </a:ext>
            </a:extLst>
          </p:cNvPr>
          <p:cNvSpPr txBox="1"/>
          <p:nvPr/>
        </p:nvSpPr>
        <p:spPr>
          <a:xfrm>
            <a:off x="1956817" y="10184769"/>
            <a:ext cx="10874122" cy="830997"/>
          </a:xfrm>
          <a:prstGeom prst="rect">
            <a:avLst/>
          </a:prstGeom>
          <a:noFill/>
        </p:spPr>
        <p:txBody>
          <a:bodyPr wrap="square" rtlCol="0">
            <a:spAutoFit/>
          </a:bodyPr>
          <a:lstStyle/>
          <a:p>
            <a:r>
              <a:rPr lang="tr-TR" sz="2400" b="1" dirty="0">
                <a:solidFill>
                  <a:srgbClr val="F35305"/>
                </a:solidFill>
              </a:rPr>
              <a:t>Yerleştirmede, 8’inci sınıfta okula özürsüz devamsızlık yapılan gün sayısı az olan öğrenciler öncelikli olarak yerleştirilecektir.</a:t>
            </a:r>
          </a:p>
        </p:txBody>
      </p:sp>
      <p:sp>
        <p:nvSpPr>
          <p:cNvPr id="31" name="Metin kutusu 30">
            <a:extLst>
              <a:ext uri="{FF2B5EF4-FFF2-40B4-BE49-F238E27FC236}">
                <a16:creationId xmlns="" xmlns:a16="http://schemas.microsoft.com/office/drawing/2014/main" id="{36799348-85F5-CB77-4142-7E3353A4FAB4}"/>
              </a:ext>
            </a:extLst>
          </p:cNvPr>
          <p:cNvSpPr txBox="1"/>
          <p:nvPr/>
        </p:nvSpPr>
        <p:spPr>
          <a:xfrm>
            <a:off x="4745736" y="11389176"/>
            <a:ext cx="6858000" cy="1323439"/>
          </a:xfrm>
          <a:prstGeom prst="rect">
            <a:avLst/>
          </a:prstGeom>
          <a:noFill/>
        </p:spPr>
        <p:txBody>
          <a:bodyPr wrap="square">
            <a:spAutoFit/>
          </a:bodyPr>
          <a:lstStyle/>
          <a:p>
            <a:r>
              <a:rPr lang="tr-TR" sz="2000" b="1" dirty="0">
                <a:solidFill>
                  <a:srgbClr val="333333"/>
                </a:solidFill>
                <a:latin typeface="+mj-lt"/>
                <a:ea typeface="Roboto Condensed" panose="02000000000000000000" pitchFamily="2" charset="0"/>
              </a:rPr>
              <a:t>1-Öğrencinin İkamet Adresi,</a:t>
            </a:r>
          </a:p>
          <a:p>
            <a:r>
              <a:rPr lang="tr-TR" sz="2000" b="1" dirty="0">
                <a:solidFill>
                  <a:srgbClr val="333333"/>
                </a:solidFill>
                <a:latin typeface="+mj-lt"/>
                <a:ea typeface="Roboto Condensed" panose="02000000000000000000" pitchFamily="2" charset="0"/>
              </a:rPr>
              <a:t>2-Ortaöğretim Başarı Puanı,</a:t>
            </a:r>
          </a:p>
          <a:p>
            <a:r>
              <a:rPr lang="tr-TR" sz="2000" b="1" dirty="0">
                <a:solidFill>
                  <a:srgbClr val="333333"/>
                </a:solidFill>
                <a:latin typeface="+mj-lt"/>
                <a:ea typeface="Roboto Condensed" panose="02000000000000000000" pitchFamily="2" charset="0"/>
              </a:rPr>
              <a:t>3-8. Sınıf Özürsüz Devamsızlık,</a:t>
            </a:r>
          </a:p>
          <a:p>
            <a:r>
              <a:rPr lang="tr-TR" sz="2000" b="1" dirty="0">
                <a:solidFill>
                  <a:srgbClr val="333333"/>
                </a:solidFill>
                <a:latin typeface="+mj-lt"/>
                <a:ea typeface="Roboto Condensed" panose="02000000000000000000" pitchFamily="2" charset="0"/>
              </a:rPr>
              <a:t>4-Yıl Sonu Başarı Puanı Üstünlüğü (Sırasıyla 8,7 ve 6. sınıf)</a:t>
            </a:r>
          </a:p>
        </p:txBody>
      </p:sp>
      <p:grpSp>
        <p:nvGrpSpPr>
          <p:cNvPr id="34" name="Grup 33">
            <a:extLst>
              <a:ext uri="{FF2B5EF4-FFF2-40B4-BE49-F238E27FC236}">
                <a16:creationId xmlns="" xmlns:a16="http://schemas.microsoft.com/office/drawing/2014/main" id="{6CCC99A1-2217-D641-1CA1-5880E6F06AFF}"/>
              </a:ext>
            </a:extLst>
          </p:cNvPr>
          <p:cNvGrpSpPr/>
          <p:nvPr/>
        </p:nvGrpSpPr>
        <p:grpSpPr>
          <a:xfrm>
            <a:off x="922591" y="11758076"/>
            <a:ext cx="3659506" cy="698729"/>
            <a:chOff x="1892808" y="5546529"/>
            <a:chExt cx="4363594" cy="698729"/>
          </a:xfrm>
        </p:grpSpPr>
        <p:sp>
          <p:nvSpPr>
            <p:cNvPr id="35" name="Dikdörtgen 34">
              <a:extLst>
                <a:ext uri="{FF2B5EF4-FFF2-40B4-BE49-F238E27FC236}">
                  <a16:creationId xmlns="" xmlns:a16="http://schemas.microsoft.com/office/drawing/2014/main" id="{0E85AAC9-0D7C-7813-E5A4-6CCB73F89541}"/>
                </a:ext>
              </a:extLst>
            </p:cNvPr>
            <p:cNvSpPr/>
            <p:nvPr/>
          </p:nvSpPr>
          <p:spPr>
            <a:xfrm>
              <a:off x="1892808" y="5546529"/>
              <a:ext cx="4297680" cy="698729"/>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6" name="Metin kutusu 35">
              <a:extLst>
                <a:ext uri="{FF2B5EF4-FFF2-40B4-BE49-F238E27FC236}">
                  <a16:creationId xmlns="" xmlns:a16="http://schemas.microsoft.com/office/drawing/2014/main" id="{71742031-4F52-D5B0-6C07-5F8CC358A45D}"/>
                </a:ext>
              </a:extLst>
            </p:cNvPr>
            <p:cNvSpPr txBox="1"/>
            <p:nvPr/>
          </p:nvSpPr>
          <p:spPr>
            <a:xfrm>
              <a:off x="1911096" y="5632516"/>
              <a:ext cx="4345306" cy="523220"/>
            </a:xfrm>
            <a:prstGeom prst="rect">
              <a:avLst/>
            </a:prstGeom>
            <a:noFill/>
          </p:spPr>
          <p:txBody>
            <a:bodyPr wrap="square" rtlCol="0">
              <a:spAutoFit/>
            </a:bodyPr>
            <a:lstStyle/>
            <a:p>
              <a:r>
                <a:rPr lang="tr-TR" sz="2800" b="1" dirty="0">
                  <a:solidFill>
                    <a:schemeClr val="bg1"/>
                  </a:solidFill>
                </a:rPr>
                <a:t>ŞARTLAR EŞİT OLURSA</a:t>
              </a:r>
            </a:p>
          </p:txBody>
        </p:sp>
      </p:grpSp>
      <p:pic>
        <p:nvPicPr>
          <p:cNvPr id="38" name="Resim 37">
            <a:extLst>
              <a:ext uri="{FF2B5EF4-FFF2-40B4-BE49-F238E27FC236}">
                <a16:creationId xmlns="" xmlns:a16="http://schemas.microsoft.com/office/drawing/2014/main" id="{00C6FEFF-441F-15BF-3BB3-FC548D21A0E3}"/>
              </a:ext>
            </a:extLst>
          </p:cNvPr>
          <p:cNvPicPr>
            <a:picLocks noChangeAspect="1"/>
          </p:cNvPicPr>
          <p:nvPr/>
        </p:nvPicPr>
        <p:blipFill>
          <a:blip r:embed="rId2"/>
          <a:stretch>
            <a:fillRect/>
          </a:stretch>
        </p:blipFill>
        <p:spPr>
          <a:xfrm>
            <a:off x="9234537" y="1398191"/>
            <a:ext cx="4297681" cy="4256023"/>
          </a:xfrm>
          <a:prstGeom prst="rect">
            <a:avLst/>
          </a:prstGeom>
        </p:spPr>
      </p:pic>
    </p:spTree>
    <p:extLst>
      <p:ext uri="{BB962C8B-B14F-4D97-AF65-F5344CB8AC3E}">
        <p14:creationId xmlns:p14="http://schemas.microsoft.com/office/powerpoint/2010/main" val="3191718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1000"/>
                                        <p:tgtEl>
                                          <p:spTgt spid="20"/>
                                        </p:tgtEl>
                                      </p:cBhvr>
                                    </p:animEffect>
                                    <p:anim calcmode="lin" valueType="num">
                                      <p:cBhvr>
                                        <p:cTn id="16" dur="1000" fill="hold"/>
                                        <p:tgtEl>
                                          <p:spTgt spid="20"/>
                                        </p:tgtEl>
                                        <p:attrNameLst>
                                          <p:attrName>ppt_x</p:attrName>
                                        </p:attrNameLst>
                                      </p:cBhvr>
                                      <p:tavLst>
                                        <p:tav tm="0">
                                          <p:val>
                                            <p:strVal val="#ppt_x"/>
                                          </p:val>
                                        </p:tav>
                                        <p:tav tm="100000">
                                          <p:val>
                                            <p:strVal val="#ppt_x"/>
                                          </p:val>
                                        </p:tav>
                                      </p:tavLst>
                                    </p:anim>
                                    <p:anim calcmode="lin" valueType="num">
                                      <p:cBhvr>
                                        <p:cTn id="17" dur="1000" fill="hold"/>
                                        <p:tgtEl>
                                          <p:spTgt spid="20"/>
                                        </p:tgtEl>
                                        <p:attrNameLst>
                                          <p:attrName>ppt_y</p:attrName>
                                        </p:attrNameLst>
                                      </p:cBhvr>
                                      <p:tavLst>
                                        <p:tav tm="0">
                                          <p:val>
                                            <p:strVal val="#ppt_y+.1"/>
                                          </p:val>
                                        </p:tav>
                                        <p:tav tm="100000">
                                          <p:val>
                                            <p:strVal val="#ppt_y"/>
                                          </p:val>
                                        </p:tav>
                                      </p:tavLst>
                                    </p:anim>
                                  </p:childTnLst>
                                </p:cTn>
                              </p:par>
                              <p:par>
                                <p:cTn id="18" presetID="16" presetClass="entr" presetSubtype="21"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barn(inVertical)">
                                      <p:cBhvr>
                                        <p:cTn id="20" dur="5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1000" fill="hold"/>
                                        <p:tgtEl>
                                          <p:spTgt spid="21"/>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1000"/>
                                        <p:tgtEl>
                                          <p:spTgt spid="25"/>
                                        </p:tgtEl>
                                      </p:cBhvr>
                                    </p:animEffect>
                                    <p:anim calcmode="lin" valueType="num">
                                      <p:cBhvr>
                                        <p:cTn id="29" dur="1000" fill="hold"/>
                                        <p:tgtEl>
                                          <p:spTgt spid="25"/>
                                        </p:tgtEl>
                                        <p:attrNameLst>
                                          <p:attrName>ppt_x</p:attrName>
                                        </p:attrNameLst>
                                      </p:cBhvr>
                                      <p:tavLst>
                                        <p:tav tm="0">
                                          <p:val>
                                            <p:strVal val="#ppt_x"/>
                                          </p:val>
                                        </p:tav>
                                        <p:tav tm="100000">
                                          <p:val>
                                            <p:strVal val="#ppt_x"/>
                                          </p:val>
                                        </p:tav>
                                      </p:tavLst>
                                    </p:anim>
                                    <p:anim calcmode="lin" valueType="num">
                                      <p:cBhvr>
                                        <p:cTn id="30" dur="1000" fill="hold"/>
                                        <p:tgtEl>
                                          <p:spTgt spid="25"/>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1000"/>
                                        <p:tgtEl>
                                          <p:spTgt spid="26"/>
                                        </p:tgtEl>
                                      </p:cBhvr>
                                    </p:animEffect>
                                    <p:anim calcmode="lin" valueType="num">
                                      <p:cBhvr>
                                        <p:cTn id="34" dur="1000" fill="hold"/>
                                        <p:tgtEl>
                                          <p:spTgt spid="26"/>
                                        </p:tgtEl>
                                        <p:attrNameLst>
                                          <p:attrName>ppt_x</p:attrName>
                                        </p:attrNameLst>
                                      </p:cBhvr>
                                      <p:tavLst>
                                        <p:tav tm="0">
                                          <p:val>
                                            <p:strVal val="#ppt_x"/>
                                          </p:val>
                                        </p:tav>
                                        <p:tav tm="100000">
                                          <p:val>
                                            <p:strVal val="#ppt_x"/>
                                          </p:val>
                                        </p:tav>
                                      </p:tavLst>
                                    </p:anim>
                                    <p:anim calcmode="lin" valueType="num">
                                      <p:cBhvr>
                                        <p:cTn id="35" dur="1000" fill="hold"/>
                                        <p:tgtEl>
                                          <p:spTgt spid="26"/>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fade">
                                      <p:cBhvr>
                                        <p:cTn id="45" dur="1000"/>
                                        <p:tgtEl>
                                          <p:spTgt spid="34"/>
                                        </p:tgtEl>
                                      </p:cBhvr>
                                    </p:animEffect>
                                    <p:anim calcmode="lin" valueType="num">
                                      <p:cBhvr>
                                        <p:cTn id="46" dur="1000" fill="hold"/>
                                        <p:tgtEl>
                                          <p:spTgt spid="34"/>
                                        </p:tgtEl>
                                        <p:attrNameLst>
                                          <p:attrName>ppt_x</p:attrName>
                                        </p:attrNameLst>
                                      </p:cBhvr>
                                      <p:tavLst>
                                        <p:tav tm="0">
                                          <p:val>
                                            <p:strVal val="#ppt_x"/>
                                          </p:val>
                                        </p:tav>
                                        <p:tav tm="100000">
                                          <p:val>
                                            <p:strVal val="#ppt_x"/>
                                          </p:val>
                                        </p:tav>
                                      </p:tavLst>
                                    </p:anim>
                                    <p:anim calcmode="lin" valueType="num">
                                      <p:cBhvr>
                                        <p:cTn id="47" dur="1000" fill="hold"/>
                                        <p:tgtEl>
                                          <p:spTgt spid="34"/>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20" grpId="0" animBg="1"/>
      <p:bldP spid="21" grpId="0"/>
      <p:bldP spid="25" grpId="0"/>
      <p:bldP spid="26" grpId="0"/>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a:extLst>
              <a:ext uri="{FF2B5EF4-FFF2-40B4-BE49-F238E27FC236}">
                <a16:creationId xmlns="" xmlns:a16="http://schemas.microsoft.com/office/drawing/2014/main" id="{A907A824-81EA-0F17-10C8-996599C67510}"/>
              </a:ext>
            </a:extLst>
          </p:cNvPr>
          <p:cNvGrpSpPr/>
          <p:nvPr/>
        </p:nvGrpSpPr>
        <p:grpSpPr>
          <a:xfrm>
            <a:off x="1892808" y="1677406"/>
            <a:ext cx="9930384" cy="1701592"/>
            <a:chOff x="2039112" y="2057738"/>
            <a:chExt cx="9930384" cy="1701592"/>
          </a:xfrm>
        </p:grpSpPr>
        <p:sp>
          <p:nvSpPr>
            <p:cNvPr id="5" name="Dikdörtgen 4">
              <a:extLst>
                <a:ext uri="{FF2B5EF4-FFF2-40B4-BE49-F238E27FC236}">
                  <a16:creationId xmlns="" xmlns:a16="http://schemas.microsoft.com/office/drawing/2014/main" id="{9EDFC5ED-E40E-4097-1B85-AA01D970B41C}"/>
                </a:ext>
              </a:extLst>
            </p:cNvPr>
            <p:cNvSpPr/>
            <p:nvPr/>
          </p:nvSpPr>
          <p:spPr>
            <a:xfrm>
              <a:off x="2706624" y="2475844"/>
              <a:ext cx="8814815" cy="1283486"/>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Dikdörtgen 5">
              <a:extLst>
                <a:ext uri="{FF2B5EF4-FFF2-40B4-BE49-F238E27FC236}">
                  <a16:creationId xmlns="" xmlns:a16="http://schemas.microsoft.com/office/drawing/2014/main" id="{30BF96F5-B85A-01CC-1C82-F36BCDDB6DEE}"/>
                </a:ext>
              </a:extLst>
            </p:cNvPr>
            <p:cNvSpPr/>
            <p:nvPr/>
          </p:nvSpPr>
          <p:spPr>
            <a:xfrm>
              <a:off x="2176272" y="2057738"/>
              <a:ext cx="9656064" cy="1504706"/>
            </a:xfrm>
            <a:prstGeom prst="rect">
              <a:avLst/>
            </a:prstGeom>
            <a:solidFill>
              <a:srgbClr val="F353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a:extLst>
                <a:ext uri="{FF2B5EF4-FFF2-40B4-BE49-F238E27FC236}">
                  <a16:creationId xmlns="" xmlns:a16="http://schemas.microsoft.com/office/drawing/2014/main" id="{B698E9EC-BB56-D485-09AC-6C50A4F7AF3D}"/>
                </a:ext>
              </a:extLst>
            </p:cNvPr>
            <p:cNvSpPr txBox="1"/>
            <p:nvPr/>
          </p:nvSpPr>
          <p:spPr>
            <a:xfrm>
              <a:off x="2039112" y="2148371"/>
              <a:ext cx="9930384" cy="1323439"/>
            </a:xfrm>
            <a:prstGeom prst="rect">
              <a:avLst/>
            </a:prstGeom>
            <a:noFill/>
          </p:spPr>
          <p:txBody>
            <a:bodyPr wrap="square" rtlCol="0">
              <a:spAutoFit/>
            </a:bodyPr>
            <a:lstStyle/>
            <a:p>
              <a:pPr algn="ctr"/>
              <a:r>
                <a:rPr lang="tr-TR" sz="4000" dirty="0">
                  <a:latin typeface="Arial Black" panose="020B0A04020102020204" pitchFamily="34" charset="0"/>
                </a:rPr>
                <a:t>ÖZEL YETENEK İLE ALAN LİSELERE YERLEŞTİRME İŞLEMİ</a:t>
              </a:r>
            </a:p>
          </p:txBody>
        </p:sp>
      </p:grpSp>
      <p:pic>
        <p:nvPicPr>
          <p:cNvPr id="20" name="Resim 19">
            <a:extLst>
              <a:ext uri="{FF2B5EF4-FFF2-40B4-BE49-F238E27FC236}">
                <a16:creationId xmlns="" xmlns:a16="http://schemas.microsoft.com/office/drawing/2014/main" id="{29423228-828E-7F68-3E65-6989335800A8}"/>
              </a:ext>
            </a:extLst>
          </p:cNvPr>
          <p:cNvPicPr>
            <a:picLocks noChangeAspect="1"/>
          </p:cNvPicPr>
          <p:nvPr/>
        </p:nvPicPr>
        <p:blipFill>
          <a:blip r:embed="rId2"/>
          <a:stretch>
            <a:fillRect/>
          </a:stretch>
        </p:blipFill>
        <p:spPr>
          <a:xfrm>
            <a:off x="1671818" y="4084997"/>
            <a:ext cx="5167894" cy="4418923"/>
          </a:xfrm>
          <a:prstGeom prst="rect">
            <a:avLst/>
          </a:prstGeom>
        </p:spPr>
      </p:pic>
      <p:pic>
        <p:nvPicPr>
          <p:cNvPr id="24" name="Resim 23">
            <a:extLst>
              <a:ext uri="{FF2B5EF4-FFF2-40B4-BE49-F238E27FC236}">
                <a16:creationId xmlns="" xmlns:a16="http://schemas.microsoft.com/office/drawing/2014/main" id="{83F6C8F8-1658-85F0-DF43-D1A6A0C21E58}"/>
              </a:ext>
            </a:extLst>
          </p:cNvPr>
          <p:cNvPicPr>
            <a:picLocks noChangeAspect="1"/>
          </p:cNvPicPr>
          <p:nvPr/>
        </p:nvPicPr>
        <p:blipFill>
          <a:blip r:embed="rId3"/>
          <a:stretch>
            <a:fillRect/>
          </a:stretch>
        </p:blipFill>
        <p:spPr>
          <a:xfrm>
            <a:off x="7073843" y="4084998"/>
            <a:ext cx="5222364" cy="4418922"/>
          </a:xfrm>
          <a:prstGeom prst="rect">
            <a:avLst/>
          </a:prstGeom>
        </p:spPr>
      </p:pic>
      <p:sp>
        <p:nvSpPr>
          <p:cNvPr id="25" name="Metin kutusu 24">
            <a:extLst>
              <a:ext uri="{FF2B5EF4-FFF2-40B4-BE49-F238E27FC236}">
                <a16:creationId xmlns="" xmlns:a16="http://schemas.microsoft.com/office/drawing/2014/main" id="{7EE0211B-E568-8FDA-D025-B8AAA3A6DB43}"/>
              </a:ext>
            </a:extLst>
          </p:cNvPr>
          <p:cNvSpPr txBox="1"/>
          <p:nvPr/>
        </p:nvSpPr>
        <p:spPr>
          <a:xfrm>
            <a:off x="793994" y="5175504"/>
            <a:ext cx="4572000" cy="430887"/>
          </a:xfrm>
          <a:prstGeom prst="rect">
            <a:avLst/>
          </a:prstGeom>
          <a:noFill/>
        </p:spPr>
        <p:txBody>
          <a:bodyPr wrap="square" rtlCol="0">
            <a:spAutoFit/>
          </a:bodyPr>
          <a:lstStyle/>
          <a:p>
            <a:pPr algn="ctr"/>
            <a:r>
              <a:rPr lang="tr-TR" sz="2200" b="1" dirty="0"/>
              <a:t>ÖZEL YETENEK SINAVI</a:t>
            </a:r>
          </a:p>
        </p:txBody>
      </p:sp>
      <p:sp>
        <p:nvSpPr>
          <p:cNvPr id="26" name="Metin kutusu 25">
            <a:extLst>
              <a:ext uri="{FF2B5EF4-FFF2-40B4-BE49-F238E27FC236}">
                <a16:creationId xmlns="" xmlns:a16="http://schemas.microsoft.com/office/drawing/2014/main" id="{CDD79917-15CE-AC90-B142-59FC8F794121}"/>
              </a:ext>
            </a:extLst>
          </p:cNvPr>
          <p:cNvSpPr txBox="1"/>
          <p:nvPr/>
        </p:nvSpPr>
        <p:spPr>
          <a:xfrm>
            <a:off x="6279926" y="5167478"/>
            <a:ext cx="4572000" cy="430887"/>
          </a:xfrm>
          <a:prstGeom prst="rect">
            <a:avLst/>
          </a:prstGeom>
          <a:noFill/>
        </p:spPr>
        <p:txBody>
          <a:bodyPr wrap="square" rtlCol="0">
            <a:spAutoFit/>
          </a:bodyPr>
          <a:lstStyle/>
          <a:p>
            <a:pPr algn="ctr"/>
            <a:r>
              <a:rPr lang="tr-TR" sz="2200" b="1" dirty="0"/>
              <a:t>OBP</a:t>
            </a:r>
          </a:p>
        </p:txBody>
      </p:sp>
      <p:sp>
        <p:nvSpPr>
          <p:cNvPr id="27" name="Metin kutusu 26">
            <a:extLst>
              <a:ext uri="{FF2B5EF4-FFF2-40B4-BE49-F238E27FC236}">
                <a16:creationId xmlns="" xmlns:a16="http://schemas.microsoft.com/office/drawing/2014/main" id="{CD3DCB6A-0FE1-0C77-E361-C750087528F3}"/>
              </a:ext>
            </a:extLst>
          </p:cNvPr>
          <p:cNvSpPr txBox="1"/>
          <p:nvPr/>
        </p:nvSpPr>
        <p:spPr>
          <a:xfrm>
            <a:off x="1964426" y="5777502"/>
            <a:ext cx="4572000" cy="1323439"/>
          </a:xfrm>
          <a:prstGeom prst="rect">
            <a:avLst/>
          </a:prstGeom>
          <a:noFill/>
        </p:spPr>
        <p:txBody>
          <a:bodyPr wrap="square" rtlCol="0">
            <a:spAutoFit/>
          </a:bodyPr>
          <a:lstStyle/>
          <a:p>
            <a:pPr algn="ctr"/>
            <a:r>
              <a:rPr lang="tr-TR" sz="8000" b="1" dirty="0"/>
              <a:t>%70</a:t>
            </a:r>
          </a:p>
        </p:txBody>
      </p:sp>
      <p:sp>
        <p:nvSpPr>
          <p:cNvPr id="31" name="Metin kutusu 30">
            <a:extLst>
              <a:ext uri="{FF2B5EF4-FFF2-40B4-BE49-F238E27FC236}">
                <a16:creationId xmlns="" xmlns:a16="http://schemas.microsoft.com/office/drawing/2014/main" id="{0B30008F-D3E6-7764-23D8-0C45AB667571}"/>
              </a:ext>
            </a:extLst>
          </p:cNvPr>
          <p:cNvSpPr txBox="1"/>
          <p:nvPr/>
        </p:nvSpPr>
        <p:spPr>
          <a:xfrm>
            <a:off x="7240514" y="5777502"/>
            <a:ext cx="4572000" cy="1323439"/>
          </a:xfrm>
          <a:prstGeom prst="rect">
            <a:avLst/>
          </a:prstGeom>
          <a:noFill/>
        </p:spPr>
        <p:txBody>
          <a:bodyPr wrap="square" rtlCol="0">
            <a:spAutoFit/>
          </a:bodyPr>
          <a:lstStyle/>
          <a:p>
            <a:pPr algn="ctr"/>
            <a:r>
              <a:rPr lang="tr-TR" sz="8000" b="1" dirty="0"/>
              <a:t>%30</a:t>
            </a:r>
          </a:p>
        </p:txBody>
      </p:sp>
      <p:sp>
        <p:nvSpPr>
          <p:cNvPr id="33" name="Metin kutusu 32">
            <a:extLst>
              <a:ext uri="{FF2B5EF4-FFF2-40B4-BE49-F238E27FC236}">
                <a16:creationId xmlns="" xmlns:a16="http://schemas.microsoft.com/office/drawing/2014/main" id="{A2A7FEFA-7F18-3539-36AD-E3F0FF9028F5}"/>
              </a:ext>
            </a:extLst>
          </p:cNvPr>
          <p:cNvSpPr txBox="1"/>
          <p:nvPr/>
        </p:nvSpPr>
        <p:spPr>
          <a:xfrm>
            <a:off x="1434074" y="8862805"/>
            <a:ext cx="11612880" cy="954107"/>
          </a:xfrm>
          <a:prstGeom prst="rect">
            <a:avLst/>
          </a:prstGeom>
          <a:noFill/>
        </p:spPr>
        <p:txBody>
          <a:bodyPr wrap="square" rtlCol="0">
            <a:spAutoFit/>
          </a:bodyPr>
          <a:lstStyle/>
          <a:p>
            <a:pPr algn="ctr"/>
            <a:r>
              <a:rPr lang="tr-TR" sz="2800" b="1" dirty="0">
                <a:solidFill>
                  <a:srgbClr val="F35305"/>
                </a:solidFill>
              </a:rPr>
              <a:t>Özel Yetenek Sınavları Haziran Ayı Sonu – Temmuz Ayı Başlarında Okulların Sitelerinde Belirtmiş Olduğu Yerlerde Yetenek Sınavlarını Yapacaklardır.</a:t>
            </a:r>
          </a:p>
        </p:txBody>
      </p:sp>
      <p:sp>
        <p:nvSpPr>
          <p:cNvPr id="34" name="Yıldız: 4 Nokta 33">
            <a:extLst>
              <a:ext uri="{FF2B5EF4-FFF2-40B4-BE49-F238E27FC236}">
                <a16:creationId xmlns="" xmlns:a16="http://schemas.microsoft.com/office/drawing/2014/main" id="{85932AE3-BAA1-1F6F-1E79-496A155DD20E}"/>
              </a:ext>
            </a:extLst>
          </p:cNvPr>
          <p:cNvSpPr/>
          <p:nvPr/>
        </p:nvSpPr>
        <p:spPr>
          <a:xfrm>
            <a:off x="1129592" y="8862805"/>
            <a:ext cx="608964" cy="530352"/>
          </a:xfrm>
          <a:prstGeom prst="star4">
            <a:avLst/>
          </a:prstGeom>
          <a:solidFill>
            <a:srgbClr val="F353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ysClr val="windowText" lastClr="000000"/>
                </a:solidFill>
              </a:ln>
              <a:solidFill>
                <a:srgbClr val="333333"/>
              </a:solidFill>
            </a:endParaRPr>
          </a:p>
        </p:txBody>
      </p:sp>
      <p:pic>
        <p:nvPicPr>
          <p:cNvPr id="38" name="Resim 37">
            <a:extLst>
              <a:ext uri="{FF2B5EF4-FFF2-40B4-BE49-F238E27FC236}">
                <a16:creationId xmlns="" xmlns:a16="http://schemas.microsoft.com/office/drawing/2014/main" id="{D6505CA0-0706-0A6F-0734-41B5A7873DEB}"/>
              </a:ext>
            </a:extLst>
          </p:cNvPr>
          <p:cNvPicPr>
            <a:picLocks noChangeAspect="1"/>
          </p:cNvPicPr>
          <p:nvPr/>
        </p:nvPicPr>
        <p:blipFill>
          <a:blip r:embed="rId4"/>
          <a:stretch>
            <a:fillRect/>
          </a:stretch>
        </p:blipFill>
        <p:spPr>
          <a:xfrm>
            <a:off x="2741245" y="9957550"/>
            <a:ext cx="7590361" cy="3325876"/>
          </a:xfrm>
          <a:prstGeom prst="rect">
            <a:avLst/>
          </a:prstGeom>
        </p:spPr>
      </p:pic>
    </p:spTree>
    <p:extLst>
      <p:ext uri="{BB962C8B-B14F-4D97-AF65-F5344CB8AC3E}">
        <p14:creationId xmlns:p14="http://schemas.microsoft.com/office/powerpoint/2010/main" val="3251235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ppt_x"/>
                                          </p:val>
                                        </p:tav>
                                        <p:tav tm="100000">
                                          <p:val>
                                            <p:strVal val="#ppt_x"/>
                                          </p:val>
                                        </p:tav>
                                      </p:tavLst>
                                    </p:anim>
                                    <p:anim calcmode="lin" valueType="num">
                                      <p:cBhvr additive="base">
                                        <p:cTn id="22" dur="500" fill="hold"/>
                                        <p:tgtEl>
                                          <p:spTgt spid="2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additive="base">
                                        <p:cTn id="25" dur="500" fill="hold"/>
                                        <p:tgtEl>
                                          <p:spTgt spid="31"/>
                                        </p:tgtEl>
                                        <p:attrNameLst>
                                          <p:attrName>ppt_x</p:attrName>
                                        </p:attrNameLst>
                                      </p:cBhvr>
                                      <p:tavLst>
                                        <p:tav tm="0">
                                          <p:val>
                                            <p:strVal val="#ppt_x"/>
                                          </p:val>
                                        </p:tav>
                                        <p:tav tm="100000">
                                          <p:val>
                                            <p:strVal val="#ppt_x"/>
                                          </p:val>
                                        </p:tav>
                                      </p:tavLst>
                                    </p:anim>
                                    <p:anim calcmode="lin" valueType="num">
                                      <p:cBhvr additive="base">
                                        <p:cTn id="26" dur="500" fill="hold"/>
                                        <p:tgtEl>
                                          <p:spTgt spid="31"/>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500" fill="hold"/>
                                        <p:tgtEl>
                                          <p:spTgt spid="24"/>
                                        </p:tgtEl>
                                        <p:attrNameLst>
                                          <p:attrName>ppt_x</p:attrName>
                                        </p:attrNameLst>
                                      </p:cBhvr>
                                      <p:tavLst>
                                        <p:tav tm="0">
                                          <p:val>
                                            <p:strVal val="#ppt_x"/>
                                          </p:val>
                                        </p:tav>
                                        <p:tav tm="100000">
                                          <p:val>
                                            <p:strVal val="#ppt_x"/>
                                          </p:val>
                                        </p:tav>
                                      </p:tavLst>
                                    </p:anim>
                                    <p:anim calcmode="lin" valueType="num">
                                      <p:cBhvr additive="base">
                                        <p:cTn id="3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additive="base">
                                        <p:cTn id="35" dur="500" fill="hold"/>
                                        <p:tgtEl>
                                          <p:spTgt spid="33"/>
                                        </p:tgtEl>
                                        <p:attrNameLst>
                                          <p:attrName>ppt_x</p:attrName>
                                        </p:attrNameLst>
                                      </p:cBhvr>
                                      <p:tavLst>
                                        <p:tav tm="0">
                                          <p:val>
                                            <p:strVal val="#ppt_x"/>
                                          </p:val>
                                        </p:tav>
                                        <p:tav tm="100000">
                                          <p:val>
                                            <p:strVal val="#ppt_x"/>
                                          </p:val>
                                        </p:tav>
                                      </p:tavLst>
                                    </p:anim>
                                    <p:anim calcmode="lin" valueType="num">
                                      <p:cBhvr additive="base">
                                        <p:cTn id="36" dur="500" fill="hold"/>
                                        <p:tgtEl>
                                          <p:spTgt spid="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500" fill="hold"/>
                                        <p:tgtEl>
                                          <p:spTgt spid="34"/>
                                        </p:tgtEl>
                                        <p:attrNameLst>
                                          <p:attrName>ppt_x</p:attrName>
                                        </p:attrNameLst>
                                      </p:cBhvr>
                                      <p:tavLst>
                                        <p:tav tm="0">
                                          <p:val>
                                            <p:strVal val="#ppt_x"/>
                                          </p:val>
                                        </p:tav>
                                        <p:tav tm="100000">
                                          <p:val>
                                            <p:strVal val="#ppt_x"/>
                                          </p:val>
                                        </p:tav>
                                      </p:tavLst>
                                    </p:anim>
                                    <p:anim calcmode="lin" valueType="num">
                                      <p:cBhvr additive="base">
                                        <p:cTn id="4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31" grpId="0"/>
      <p:bldP spid="33" grpId="0"/>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a:extLst>
              <a:ext uri="{FF2B5EF4-FFF2-40B4-BE49-F238E27FC236}">
                <a16:creationId xmlns="" xmlns:a16="http://schemas.microsoft.com/office/drawing/2014/main" id="{7A2ADC79-0175-9857-C99F-DE15C1F5E6A7}"/>
              </a:ext>
            </a:extLst>
          </p:cNvPr>
          <p:cNvGrpSpPr/>
          <p:nvPr/>
        </p:nvGrpSpPr>
        <p:grpSpPr>
          <a:xfrm>
            <a:off x="1892808" y="860117"/>
            <a:ext cx="9930384" cy="1116835"/>
            <a:chOff x="2039112" y="2057738"/>
            <a:chExt cx="9930384" cy="1116835"/>
          </a:xfrm>
        </p:grpSpPr>
        <p:sp>
          <p:nvSpPr>
            <p:cNvPr id="5" name="Dikdörtgen 4">
              <a:extLst>
                <a:ext uri="{FF2B5EF4-FFF2-40B4-BE49-F238E27FC236}">
                  <a16:creationId xmlns="" xmlns:a16="http://schemas.microsoft.com/office/drawing/2014/main" id="{8269A098-0D48-F086-2519-B6D10215A2DE}"/>
                </a:ext>
              </a:extLst>
            </p:cNvPr>
            <p:cNvSpPr/>
            <p:nvPr/>
          </p:nvSpPr>
          <p:spPr>
            <a:xfrm>
              <a:off x="3035809" y="2475844"/>
              <a:ext cx="7918704" cy="698729"/>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Dikdörtgen 5">
              <a:extLst>
                <a:ext uri="{FF2B5EF4-FFF2-40B4-BE49-F238E27FC236}">
                  <a16:creationId xmlns="" xmlns:a16="http://schemas.microsoft.com/office/drawing/2014/main" id="{6F871521-6660-C74F-B5EC-705A318926F5}"/>
                </a:ext>
              </a:extLst>
            </p:cNvPr>
            <p:cNvSpPr/>
            <p:nvPr/>
          </p:nvSpPr>
          <p:spPr>
            <a:xfrm>
              <a:off x="2898648" y="2057738"/>
              <a:ext cx="8193024" cy="914400"/>
            </a:xfrm>
            <a:prstGeom prst="rect">
              <a:avLst/>
            </a:prstGeom>
            <a:solidFill>
              <a:srgbClr val="F353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a:extLst>
                <a:ext uri="{FF2B5EF4-FFF2-40B4-BE49-F238E27FC236}">
                  <a16:creationId xmlns="" xmlns:a16="http://schemas.microsoft.com/office/drawing/2014/main" id="{EFF5CA4C-E002-A7A2-7927-27065C050615}"/>
                </a:ext>
              </a:extLst>
            </p:cNvPr>
            <p:cNvSpPr txBox="1"/>
            <p:nvPr/>
          </p:nvSpPr>
          <p:spPr>
            <a:xfrm>
              <a:off x="2039112" y="2179283"/>
              <a:ext cx="9930384" cy="707886"/>
            </a:xfrm>
            <a:prstGeom prst="rect">
              <a:avLst/>
            </a:prstGeom>
            <a:noFill/>
          </p:spPr>
          <p:txBody>
            <a:bodyPr wrap="square" rtlCol="0">
              <a:spAutoFit/>
            </a:bodyPr>
            <a:lstStyle/>
            <a:p>
              <a:pPr algn="ctr"/>
              <a:r>
                <a:rPr lang="tr-TR" sz="4000" dirty="0">
                  <a:latin typeface="Arial Black" panose="020B0A04020102020204" pitchFamily="34" charset="0"/>
                </a:rPr>
                <a:t>SIKÇA SORULAN SORULAR</a:t>
              </a:r>
            </a:p>
          </p:txBody>
        </p:sp>
      </p:grpSp>
      <p:sp>
        <p:nvSpPr>
          <p:cNvPr id="9" name="Metin kutusu 8">
            <a:extLst>
              <a:ext uri="{FF2B5EF4-FFF2-40B4-BE49-F238E27FC236}">
                <a16:creationId xmlns="" xmlns:a16="http://schemas.microsoft.com/office/drawing/2014/main" id="{4378DC7B-A8B3-5A7D-EEB7-15872854EF52}"/>
              </a:ext>
            </a:extLst>
          </p:cNvPr>
          <p:cNvSpPr txBox="1"/>
          <p:nvPr/>
        </p:nvSpPr>
        <p:spPr>
          <a:xfrm>
            <a:off x="891540" y="2502961"/>
            <a:ext cx="11932920" cy="8710077"/>
          </a:xfrm>
          <a:prstGeom prst="rect">
            <a:avLst/>
          </a:prstGeom>
          <a:noFill/>
        </p:spPr>
        <p:txBody>
          <a:bodyPr wrap="square">
            <a:spAutoFit/>
          </a:bodyPr>
          <a:lstStyle/>
          <a:p>
            <a:r>
              <a:rPr lang="tr-TR" sz="2800" b="1" dirty="0">
                <a:solidFill>
                  <a:srgbClr val="F35305"/>
                </a:solidFill>
              </a:rPr>
              <a:t>1.LGS sonucu nereden ilan ediliyor?</a:t>
            </a:r>
          </a:p>
          <a:p>
            <a:r>
              <a:rPr lang="tr-TR" sz="2800" b="1" dirty="0">
                <a:solidFill>
                  <a:srgbClr val="333333"/>
                </a:solidFill>
              </a:rPr>
              <a:t>Sonuçlar e-okul üzerinden ilan edilmektedir.</a:t>
            </a:r>
          </a:p>
          <a:p>
            <a:r>
              <a:rPr lang="tr-TR" sz="2800" b="1" dirty="0">
                <a:solidFill>
                  <a:srgbClr val="F35305"/>
                </a:solidFill>
              </a:rPr>
              <a:t>2. Çocuğum LGS’ ye girmedi. Nereye yerleşecek?</a:t>
            </a:r>
          </a:p>
          <a:p>
            <a:r>
              <a:rPr lang="tr-TR" sz="2800" b="1" dirty="0">
                <a:solidFill>
                  <a:srgbClr val="333333"/>
                </a:solidFill>
              </a:rPr>
              <a:t>Sınava girmeyen öğrenciler Yerel Yerleştirme ile Öğrenci Alan Okullar ve Pansiyonlu Okullar olmak üzere iki grupta tercih yapabileceklerdir.</a:t>
            </a:r>
          </a:p>
          <a:p>
            <a:r>
              <a:rPr lang="tr-TR" sz="2800" b="1" dirty="0">
                <a:solidFill>
                  <a:srgbClr val="F35305"/>
                </a:solidFill>
              </a:rPr>
              <a:t>3. LGS puanımla tercih yapacağım. Yerel yerleştirmeden tercih yapmak zorunlu mu?</a:t>
            </a:r>
          </a:p>
          <a:p>
            <a:r>
              <a:rPr lang="tr-TR" sz="2800" b="1" dirty="0">
                <a:solidFill>
                  <a:srgbClr val="333333"/>
                </a:solidFill>
              </a:rPr>
              <a:t>Evet. LGS puanı ile alan okullar için isteğe bağlı olarak yapılan merkezi yerleştirmeden önce mutlaka yerel yerleştirmeden en az 1 tercih yapmak zorunludur. Yerel yerleştirmeden bir okul seçilmeden merkezi yerleştirme ekranı açılmaz.</a:t>
            </a:r>
          </a:p>
          <a:p>
            <a:r>
              <a:rPr lang="tr-TR" sz="2800" b="1" dirty="0">
                <a:solidFill>
                  <a:srgbClr val="F35305"/>
                </a:solidFill>
              </a:rPr>
              <a:t>4. Yerel ve merkezi yerleştirmeden hangisi daha önceliklidir?</a:t>
            </a:r>
          </a:p>
          <a:p>
            <a:r>
              <a:rPr lang="tr-TR" sz="2800" b="1" dirty="0">
                <a:solidFill>
                  <a:srgbClr val="333333"/>
                </a:solidFill>
              </a:rPr>
              <a:t>Tercihleriniz arasında merkezi yerleştirme ile alan okullar var ise sistem öncelikli olarak merkezi yerleştirmeden öğrenci alan liselere yerleştirmeye çalışır, eğer buradaki tercihlerine yerleşemezse yerel yerleştirmedeki liselere geçer ve en son olarak listelerinde var ise pansiyonlu okulları değerlendirir.</a:t>
            </a:r>
          </a:p>
          <a:p>
            <a:r>
              <a:rPr lang="tr-TR" sz="2800" b="1" dirty="0">
                <a:solidFill>
                  <a:srgbClr val="F35305"/>
                </a:solidFill>
              </a:rPr>
              <a:t>5. Liselerin taban puanları var mı?</a:t>
            </a:r>
          </a:p>
          <a:p>
            <a:r>
              <a:rPr lang="tr-TR" sz="2800" b="1" dirty="0">
                <a:solidFill>
                  <a:srgbClr val="333333"/>
                </a:solidFill>
              </a:rPr>
              <a:t>Taban puanlar, merkezi yerleştirme ile öğrenci alan liselerde LGS yüzdelik dilimlerine, yerel yerleştirme ile öğrenci alan liselerde de OBP puanlarına göre değişiklik gösterebilir.</a:t>
            </a:r>
          </a:p>
        </p:txBody>
      </p:sp>
      <p:pic>
        <p:nvPicPr>
          <p:cNvPr id="10" name="Resim 9">
            <a:extLst>
              <a:ext uri="{FF2B5EF4-FFF2-40B4-BE49-F238E27FC236}">
                <a16:creationId xmlns="" xmlns:a16="http://schemas.microsoft.com/office/drawing/2014/main" id="{5F313132-90FF-F50F-3DBA-3DCF28DE562C}"/>
              </a:ext>
            </a:extLst>
          </p:cNvPr>
          <p:cNvPicPr>
            <a:picLocks noChangeAspect="1"/>
          </p:cNvPicPr>
          <p:nvPr/>
        </p:nvPicPr>
        <p:blipFill>
          <a:blip r:embed="rId2"/>
          <a:stretch>
            <a:fillRect/>
          </a:stretch>
        </p:blipFill>
        <p:spPr>
          <a:xfrm>
            <a:off x="10826495" y="1278223"/>
            <a:ext cx="2845268" cy="2507393"/>
          </a:xfrm>
          <a:prstGeom prst="rect">
            <a:avLst/>
          </a:prstGeom>
        </p:spPr>
      </p:pic>
    </p:spTree>
    <p:extLst>
      <p:ext uri="{BB962C8B-B14F-4D97-AF65-F5344CB8AC3E}">
        <p14:creationId xmlns:p14="http://schemas.microsoft.com/office/powerpoint/2010/main" val="1159219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a:extLst>
              <a:ext uri="{FF2B5EF4-FFF2-40B4-BE49-F238E27FC236}">
                <a16:creationId xmlns="" xmlns:a16="http://schemas.microsoft.com/office/drawing/2014/main" id="{7A2ADC79-0175-9857-C99F-DE15C1F5E6A7}"/>
              </a:ext>
            </a:extLst>
          </p:cNvPr>
          <p:cNvGrpSpPr/>
          <p:nvPr/>
        </p:nvGrpSpPr>
        <p:grpSpPr>
          <a:xfrm>
            <a:off x="1892808" y="1117646"/>
            <a:ext cx="9930384" cy="1116835"/>
            <a:chOff x="2039112" y="2057738"/>
            <a:chExt cx="9930384" cy="1116835"/>
          </a:xfrm>
        </p:grpSpPr>
        <p:sp>
          <p:nvSpPr>
            <p:cNvPr id="5" name="Dikdörtgen 4">
              <a:extLst>
                <a:ext uri="{FF2B5EF4-FFF2-40B4-BE49-F238E27FC236}">
                  <a16:creationId xmlns="" xmlns:a16="http://schemas.microsoft.com/office/drawing/2014/main" id="{8269A098-0D48-F086-2519-B6D10215A2DE}"/>
                </a:ext>
              </a:extLst>
            </p:cNvPr>
            <p:cNvSpPr/>
            <p:nvPr/>
          </p:nvSpPr>
          <p:spPr>
            <a:xfrm>
              <a:off x="3035809" y="2475844"/>
              <a:ext cx="7918704" cy="698729"/>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Dikdörtgen 5">
              <a:extLst>
                <a:ext uri="{FF2B5EF4-FFF2-40B4-BE49-F238E27FC236}">
                  <a16:creationId xmlns="" xmlns:a16="http://schemas.microsoft.com/office/drawing/2014/main" id="{6F871521-6660-C74F-B5EC-705A318926F5}"/>
                </a:ext>
              </a:extLst>
            </p:cNvPr>
            <p:cNvSpPr/>
            <p:nvPr/>
          </p:nvSpPr>
          <p:spPr>
            <a:xfrm>
              <a:off x="2898648" y="2057738"/>
              <a:ext cx="8193024" cy="914400"/>
            </a:xfrm>
            <a:prstGeom prst="rect">
              <a:avLst/>
            </a:prstGeom>
            <a:solidFill>
              <a:srgbClr val="F353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a:extLst>
                <a:ext uri="{FF2B5EF4-FFF2-40B4-BE49-F238E27FC236}">
                  <a16:creationId xmlns="" xmlns:a16="http://schemas.microsoft.com/office/drawing/2014/main" id="{EFF5CA4C-E002-A7A2-7927-27065C050615}"/>
                </a:ext>
              </a:extLst>
            </p:cNvPr>
            <p:cNvSpPr txBox="1"/>
            <p:nvPr/>
          </p:nvSpPr>
          <p:spPr>
            <a:xfrm>
              <a:off x="2039112" y="2179283"/>
              <a:ext cx="9930384" cy="707886"/>
            </a:xfrm>
            <a:prstGeom prst="rect">
              <a:avLst/>
            </a:prstGeom>
            <a:noFill/>
          </p:spPr>
          <p:txBody>
            <a:bodyPr wrap="square" rtlCol="0">
              <a:spAutoFit/>
            </a:bodyPr>
            <a:lstStyle/>
            <a:p>
              <a:pPr algn="ctr"/>
              <a:r>
                <a:rPr lang="tr-TR" sz="4000" dirty="0">
                  <a:latin typeface="Arial Black" panose="020B0A04020102020204" pitchFamily="34" charset="0"/>
                </a:rPr>
                <a:t>SIKÇA SORULAN SORULAR</a:t>
              </a:r>
            </a:p>
          </p:txBody>
        </p:sp>
      </p:grpSp>
      <p:sp>
        <p:nvSpPr>
          <p:cNvPr id="9" name="Metin kutusu 8">
            <a:extLst>
              <a:ext uri="{FF2B5EF4-FFF2-40B4-BE49-F238E27FC236}">
                <a16:creationId xmlns="" xmlns:a16="http://schemas.microsoft.com/office/drawing/2014/main" id="{4378DC7B-A8B3-5A7D-EEB7-15872854EF52}"/>
              </a:ext>
            </a:extLst>
          </p:cNvPr>
          <p:cNvSpPr txBox="1"/>
          <p:nvPr/>
        </p:nvSpPr>
        <p:spPr>
          <a:xfrm>
            <a:off x="1014984" y="2696569"/>
            <a:ext cx="12006072" cy="7478970"/>
          </a:xfrm>
          <a:prstGeom prst="rect">
            <a:avLst/>
          </a:prstGeom>
          <a:noFill/>
        </p:spPr>
        <p:txBody>
          <a:bodyPr wrap="square">
            <a:spAutoFit/>
          </a:bodyPr>
          <a:lstStyle/>
          <a:p>
            <a:r>
              <a:rPr lang="tr-TR" sz="2400" b="1" dirty="0">
                <a:solidFill>
                  <a:srgbClr val="F35305"/>
                </a:solidFill>
              </a:rPr>
              <a:t>6. Tercihlerimi yaptıktan sonra nasıl onaylatacağım?</a:t>
            </a:r>
          </a:p>
          <a:p>
            <a:r>
              <a:rPr lang="tr-TR" sz="2400" b="1" dirty="0">
                <a:solidFill>
                  <a:srgbClr val="333333"/>
                </a:solidFill>
              </a:rPr>
              <a:t>Tercih işlemlerini e-okuldan yaptıktan sonra öğrenci velisi herhangi bir ortaokul/imam hatip</a:t>
            </a:r>
          </a:p>
          <a:p>
            <a:r>
              <a:rPr lang="tr-TR" sz="2400" b="1" dirty="0">
                <a:solidFill>
                  <a:srgbClr val="333333"/>
                </a:solidFill>
              </a:rPr>
              <a:t>ortaokuluna giderek okul müdürlüklerinden tercihleri onaylatmalıdır.</a:t>
            </a:r>
          </a:p>
          <a:p>
            <a:r>
              <a:rPr lang="tr-TR" sz="2400" b="1" dirty="0">
                <a:solidFill>
                  <a:srgbClr val="F35305"/>
                </a:solidFill>
              </a:rPr>
              <a:t>7. Onaylattıktan sonra tercihlerimi değiştirebilir miyim?</a:t>
            </a:r>
          </a:p>
          <a:p>
            <a:r>
              <a:rPr lang="tr-TR" sz="2400" b="1" dirty="0">
                <a:solidFill>
                  <a:srgbClr val="333333"/>
                </a:solidFill>
              </a:rPr>
              <a:t>Evet. Öğrenci velisi herhangi bir ortaokul/imam hatip ortaokuluna giderek okul müdürlüklerinden dilekçe vererek tercihleri değiştirebilir. Bu işlemleri tercih süreci tamamlanmadan yapmanız gerekmektedir.</a:t>
            </a:r>
          </a:p>
          <a:p>
            <a:r>
              <a:rPr lang="tr-TR" sz="2400" b="1" dirty="0">
                <a:solidFill>
                  <a:srgbClr val="F35305"/>
                </a:solidFill>
              </a:rPr>
              <a:t>8. Özel okula gideceksem tercih yapmalı mıyım?</a:t>
            </a:r>
          </a:p>
          <a:p>
            <a:r>
              <a:rPr lang="tr-TR" sz="2400" b="1" dirty="0">
                <a:solidFill>
                  <a:srgbClr val="333333"/>
                </a:solidFill>
              </a:rPr>
              <a:t>Hayır. Özel okula gidecek öğrenci tercih yapmak zorunda değildir. Öğrenci velisi özel okula</a:t>
            </a:r>
          </a:p>
          <a:p>
            <a:r>
              <a:rPr lang="tr-TR" sz="2400" b="1" dirty="0">
                <a:solidFill>
                  <a:srgbClr val="333333"/>
                </a:solidFill>
              </a:rPr>
              <a:t>giderek öğrencisinin kaydını yaptırır. Özel okula kayıt yaptıran öğrenciye tercih ekranı açılmaz</a:t>
            </a:r>
          </a:p>
          <a:p>
            <a:r>
              <a:rPr lang="tr-TR" sz="2400" b="1" dirty="0">
                <a:solidFill>
                  <a:srgbClr val="333333"/>
                </a:solidFill>
              </a:rPr>
              <a:t>kaydını sildirmek şartıyla tercih yapabilir.</a:t>
            </a:r>
          </a:p>
          <a:p>
            <a:r>
              <a:rPr lang="tr-TR" sz="2400" b="1" dirty="0">
                <a:solidFill>
                  <a:srgbClr val="F35305"/>
                </a:solidFill>
              </a:rPr>
              <a:t>9. Mesleki eğitim merkezleri için tercih yapacak mıyım?</a:t>
            </a:r>
          </a:p>
          <a:p>
            <a:r>
              <a:rPr lang="tr-TR" sz="2400" b="1" dirty="0">
                <a:solidFill>
                  <a:srgbClr val="333333"/>
                </a:solidFill>
              </a:rPr>
              <a:t>Hayır. Bu okullara giderek kayıt yaptırabilirsiniz, tercih yapmanıza gerek yoktur.</a:t>
            </a:r>
          </a:p>
          <a:p>
            <a:r>
              <a:rPr lang="tr-TR" sz="2400" b="1" dirty="0">
                <a:solidFill>
                  <a:srgbClr val="F35305"/>
                </a:solidFill>
              </a:rPr>
              <a:t>10. Çocuğum tercih yaptı ancak yerleşemedi, ne yapmalıyız?</a:t>
            </a:r>
          </a:p>
          <a:p>
            <a:r>
              <a:rPr lang="tr-TR" sz="2400" b="1" dirty="0">
                <a:solidFill>
                  <a:srgbClr val="333333"/>
                </a:solidFill>
              </a:rPr>
              <a:t>Çocuğunuz ilk yerleştirme ve nakil işlemleri yapıldıktan sonra herhangi bir kuruma yerleşemediyse, velilerin başvurmaları halinde il/ilçe öğrenci yerleştirme komisyonlarınca uygun bir liseye yerleştirilir.</a:t>
            </a:r>
          </a:p>
          <a:p>
            <a:r>
              <a:rPr lang="tr-TR" sz="2400" b="1" dirty="0">
                <a:solidFill>
                  <a:srgbClr val="F35305"/>
                </a:solidFill>
              </a:rPr>
              <a:t>11. İlk tercihlerde bir okula yerleşen öğrenci nakillerde tercih yapabilir mi?</a:t>
            </a:r>
          </a:p>
          <a:p>
            <a:r>
              <a:rPr lang="tr-TR" sz="2400" b="1" dirty="0">
                <a:solidFill>
                  <a:srgbClr val="333333"/>
                </a:solidFill>
              </a:rPr>
              <a:t>Evet. Yerleşen öğrenci nakil dönemlerinde yeniden tercih yapabilir. Eğer nakillerde yeni bir lise kazanırsa kaydı o okula geçer, kazanamaz ise kaydı ilk kazandığı okulda kalır.</a:t>
            </a:r>
          </a:p>
        </p:txBody>
      </p:sp>
      <p:pic>
        <p:nvPicPr>
          <p:cNvPr id="19" name="Resim 18">
            <a:extLst>
              <a:ext uri="{FF2B5EF4-FFF2-40B4-BE49-F238E27FC236}">
                <a16:creationId xmlns="" xmlns:a16="http://schemas.microsoft.com/office/drawing/2014/main" id="{4C3DCE59-5A2E-E1B3-406F-AC32B549FC6D}"/>
              </a:ext>
            </a:extLst>
          </p:cNvPr>
          <p:cNvPicPr>
            <a:picLocks noChangeAspect="1"/>
          </p:cNvPicPr>
          <p:nvPr/>
        </p:nvPicPr>
        <p:blipFill>
          <a:blip r:embed="rId2"/>
          <a:stretch>
            <a:fillRect/>
          </a:stretch>
        </p:blipFill>
        <p:spPr>
          <a:xfrm>
            <a:off x="9843234" y="9984570"/>
            <a:ext cx="3612444" cy="3183467"/>
          </a:xfrm>
          <a:prstGeom prst="rect">
            <a:avLst/>
          </a:prstGeom>
        </p:spPr>
      </p:pic>
    </p:spTree>
    <p:extLst>
      <p:ext uri="{BB962C8B-B14F-4D97-AF65-F5344CB8AC3E}">
        <p14:creationId xmlns:p14="http://schemas.microsoft.com/office/powerpoint/2010/main" val="3102563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Resim 24">
            <a:extLst>
              <a:ext uri="{FF2B5EF4-FFF2-40B4-BE49-F238E27FC236}">
                <a16:creationId xmlns="" xmlns:a16="http://schemas.microsoft.com/office/drawing/2014/main" id="{CC64F249-5123-0358-0BA4-AA33240F9A30}"/>
              </a:ext>
            </a:extLst>
          </p:cNvPr>
          <p:cNvPicPr>
            <a:picLocks noChangeAspect="1"/>
          </p:cNvPicPr>
          <p:nvPr/>
        </p:nvPicPr>
        <p:blipFill>
          <a:blip r:embed="rId2"/>
          <a:stretch>
            <a:fillRect/>
          </a:stretch>
        </p:blipFill>
        <p:spPr>
          <a:xfrm>
            <a:off x="1410571" y="2322576"/>
            <a:ext cx="4514741" cy="4852904"/>
          </a:xfrm>
          <a:prstGeom prst="rect">
            <a:avLst/>
          </a:prstGeom>
        </p:spPr>
      </p:pic>
      <p:pic>
        <p:nvPicPr>
          <p:cNvPr id="27" name="Resim 26">
            <a:extLst>
              <a:ext uri="{FF2B5EF4-FFF2-40B4-BE49-F238E27FC236}">
                <a16:creationId xmlns="" xmlns:a16="http://schemas.microsoft.com/office/drawing/2014/main" id="{9CC3924E-57D2-30EB-AFB0-FD2A88A4E1C4}"/>
              </a:ext>
            </a:extLst>
          </p:cNvPr>
          <p:cNvPicPr>
            <a:picLocks noChangeAspect="1"/>
          </p:cNvPicPr>
          <p:nvPr/>
        </p:nvPicPr>
        <p:blipFill>
          <a:blip r:embed="rId3"/>
          <a:stretch>
            <a:fillRect/>
          </a:stretch>
        </p:blipFill>
        <p:spPr>
          <a:xfrm>
            <a:off x="8321044" y="2583770"/>
            <a:ext cx="4608903" cy="4852904"/>
          </a:xfrm>
          <a:prstGeom prst="rect">
            <a:avLst/>
          </a:prstGeom>
        </p:spPr>
      </p:pic>
      <p:pic>
        <p:nvPicPr>
          <p:cNvPr id="29" name="Resim 28">
            <a:extLst>
              <a:ext uri="{FF2B5EF4-FFF2-40B4-BE49-F238E27FC236}">
                <a16:creationId xmlns="" xmlns:a16="http://schemas.microsoft.com/office/drawing/2014/main" id="{DB332899-7B2E-0F16-C078-50D1EC8D995B}"/>
              </a:ext>
            </a:extLst>
          </p:cNvPr>
          <p:cNvPicPr>
            <a:picLocks noChangeAspect="1"/>
          </p:cNvPicPr>
          <p:nvPr/>
        </p:nvPicPr>
        <p:blipFill>
          <a:blip r:embed="rId4"/>
          <a:stretch>
            <a:fillRect/>
          </a:stretch>
        </p:blipFill>
        <p:spPr>
          <a:xfrm>
            <a:off x="8323701" y="7775226"/>
            <a:ext cx="4606246" cy="4852904"/>
          </a:xfrm>
          <a:prstGeom prst="rect">
            <a:avLst/>
          </a:prstGeom>
        </p:spPr>
      </p:pic>
      <p:pic>
        <p:nvPicPr>
          <p:cNvPr id="31" name="Resim 30">
            <a:extLst>
              <a:ext uri="{FF2B5EF4-FFF2-40B4-BE49-F238E27FC236}">
                <a16:creationId xmlns="" xmlns:a16="http://schemas.microsoft.com/office/drawing/2014/main" id="{74B809E5-8591-6130-7295-B99EAD6EB78C}"/>
              </a:ext>
            </a:extLst>
          </p:cNvPr>
          <p:cNvPicPr>
            <a:picLocks noChangeAspect="1"/>
          </p:cNvPicPr>
          <p:nvPr/>
        </p:nvPicPr>
        <p:blipFill>
          <a:blip r:embed="rId5"/>
          <a:stretch>
            <a:fillRect/>
          </a:stretch>
        </p:blipFill>
        <p:spPr>
          <a:xfrm>
            <a:off x="1250501" y="7595799"/>
            <a:ext cx="4608903" cy="4919778"/>
          </a:xfrm>
          <a:prstGeom prst="rect">
            <a:avLst/>
          </a:prstGeom>
        </p:spPr>
      </p:pic>
      <p:pic>
        <p:nvPicPr>
          <p:cNvPr id="36" name="Resim 35">
            <a:extLst>
              <a:ext uri="{FF2B5EF4-FFF2-40B4-BE49-F238E27FC236}">
                <a16:creationId xmlns="" xmlns:a16="http://schemas.microsoft.com/office/drawing/2014/main" id="{161CB8B8-0DB0-7445-56B8-E4B794734E88}"/>
              </a:ext>
            </a:extLst>
          </p:cNvPr>
          <p:cNvPicPr>
            <a:picLocks noChangeAspect="1"/>
          </p:cNvPicPr>
          <p:nvPr/>
        </p:nvPicPr>
        <p:blipFill>
          <a:blip r:embed="rId6"/>
          <a:stretch>
            <a:fillRect/>
          </a:stretch>
        </p:blipFill>
        <p:spPr>
          <a:xfrm>
            <a:off x="6017568" y="3930319"/>
            <a:ext cx="2098830" cy="818709"/>
          </a:xfrm>
          <a:prstGeom prst="rect">
            <a:avLst/>
          </a:prstGeom>
        </p:spPr>
      </p:pic>
      <p:pic>
        <p:nvPicPr>
          <p:cNvPr id="37" name="Resim 36">
            <a:extLst>
              <a:ext uri="{FF2B5EF4-FFF2-40B4-BE49-F238E27FC236}">
                <a16:creationId xmlns="" xmlns:a16="http://schemas.microsoft.com/office/drawing/2014/main" id="{5021FFBA-C0D2-3C35-38D0-8C609A07700A}"/>
              </a:ext>
            </a:extLst>
          </p:cNvPr>
          <p:cNvPicPr>
            <a:picLocks noChangeAspect="1"/>
          </p:cNvPicPr>
          <p:nvPr/>
        </p:nvPicPr>
        <p:blipFill>
          <a:blip r:embed="rId6"/>
          <a:stretch>
            <a:fillRect/>
          </a:stretch>
        </p:blipFill>
        <p:spPr>
          <a:xfrm rot="5400000">
            <a:off x="11768142" y="6976285"/>
            <a:ext cx="2098830" cy="818709"/>
          </a:xfrm>
          <a:prstGeom prst="rect">
            <a:avLst/>
          </a:prstGeom>
        </p:spPr>
      </p:pic>
      <p:pic>
        <p:nvPicPr>
          <p:cNvPr id="38" name="Resim 37">
            <a:extLst>
              <a:ext uri="{FF2B5EF4-FFF2-40B4-BE49-F238E27FC236}">
                <a16:creationId xmlns="" xmlns:a16="http://schemas.microsoft.com/office/drawing/2014/main" id="{22D62FA3-DC70-2380-3412-AFE0E261B031}"/>
              </a:ext>
            </a:extLst>
          </p:cNvPr>
          <p:cNvPicPr>
            <a:picLocks noChangeAspect="1"/>
          </p:cNvPicPr>
          <p:nvPr/>
        </p:nvPicPr>
        <p:blipFill>
          <a:blip r:embed="rId6"/>
          <a:stretch>
            <a:fillRect/>
          </a:stretch>
        </p:blipFill>
        <p:spPr>
          <a:xfrm rot="10800000">
            <a:off x="6017568" y="10579022"/>
            <a:ext cx="2098830" cy="818709"/>
          </a:xfrm>
          <a:prstGeom prst="rect">
            <a:avLst/>
          </a:prstGeom>
        </p:spPr>
      </p:pic>
      <p:pic>
        <p:nvPicPr>
          <p:cNvPr id="39" name="Resim 38">
            <a:extLst>
              <a:ext uri="{FF2B5EF4-FFF2-40B4-BE49-F238E27FC236}">
                <a16:creationId xmlns="" xmlns:a16="http://schemas.microsoft.com/office/drawing/2014/main" id="{445BB6F9-F639-35C0-61AE-B238512A5EF6}"/>
              </a:ext>
            </a:extLst>
          </p:cNvPr>
          <p:cNvPicPr>
            <a:picLocks noChangeAspect="1"/>
          </p:cNvPicPr>
          <p:nvPr/>
        </p:nvPicPr>
        <p:blipFill>
          <a:blip r:embed="rId6"/>
          <a:stretch>
            <a:fillRect/>
          </a:stretch>
        </p:blipFill>
        <p:spPr>
          <a:xfrm rot="16200000">
            <a:off x="166943" y="6802701"/>
            <a:ext cx="2098830" cy="818709"/>
          </a:xfrm>
          <a:prstGeom prst="rect">
            <a:avLst/>
          </a:prstGeom>
        </p:spPr>
      </p:pic>
      <p:sp>
        <p:nvSpPr>
          <p:cNvPr id="40" name="TextBox 28">
            <a:extLst>
              <a:ext uri="{FF2B5EF4-FFF2-40B4-BE49-F238E27FC236}">
                <a16:creationId xmlns="" xmlns:a16="http://schemas.microsoft.com/office/drawing/2014/main" id="{FDA78543-4F2C-06BD-84FD-C3C2A0B45A82}"/>
              </a:ext>
            </a:extLst>
          </p:cNvPr>
          <p:cNvSpPr txBox="1"/>
          <p:nvPr/>
        </p:nvSpPr>
        <p:spPr>
          <a:xfrm>
            <a:off x="2504936" y="4416244"/>
            <a:ext cx="2249466" cy="1754326"/>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5400" b="1" dirty="0">
                <a:solidFill>
                  <a:srgbClr val="C04B33"/>
                </a:solidFill>
                <a:cs typeface="Arial" panose="020B0604020202020204" pitchFamily="34" charset="0"/>
              </a:rPr>
              <a:t>Nisan </a:t>
            </a:r>
          </a:p>
          <a:p>
            <a:pPr algn="ctr"/>
            <a:r>
              <a:rPr lang="tr-TR" sz="5400" b="1" dirty="0">
                <a:solidFill>
                  <a:srgbClr val="C04B33"/>
                </a:solidFill>
                <a:cs typeface="Arial" panose="020B0604020202020204" pitchFamily="34" charset="0"/>
              </a:rPr>
              <a:t>2025</a:t>
            </a:r>
          </a:p>
        </p:txBody>
      </p:sp>
      <p:sp>
        <p:nvSpPr>
          <p:cNvPr id="41" name="TextBox 28">
            <a:extLst>
              <a:ext uri="{FF2B5EF4-FFF2-40B4-BE49-F238E27FC236}">
                <a16:creationId xmlns="" xmlns:a16="http://schemas.microsoft.com/office/drawing/2014/main" id="{ED1B28D5-E366-34EE-7FB2-9D5FC5A1C2CD}"/>
              </a:ext>
            </a:extLst>
          </p:cNvPr>
          <p:cNvSpPr txBox="1"/>
          <p:nvPr/>
        </p:nvSpPr>
        <p:spPr>
          <a:xfrm>
            <a:off x="9388372" y="4242116"/>
            <a:ext cx="2434819" cy="2585323"/>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5400" b="1" dirty="0" smtClean="0">
                <a:solidFill>
                  <a:srgbClr val="538177"/>
                </a:solidFill>
                <a:cs typeface="Arial" panose="020B0604020202020204" pitchFamily="34" charset="0"/>
              </a:rPr>
              <a:t>15 Haziran </a:t>
            </a:r>
            <a:endParaRPr lang="tr-TR" sz="5400" b="1" dirty="0">
              <a:solidFill>
                <a:srgbClr val="538177"/>
              </a:solidFill>
              <a:cs typeface="Arial" panose="020B0604020202020204" pitchFamily="34" charset="0"/>
            </a:endParaRPr>
          </a:p>
          <a:p>
            <a:pPr algn="ctr"/>
            <a:r>
              <a:rPr lang="tr-TR" sz="5400" b="1" dirty="0">
                <a:solidFill>
                  <a:srgbClr val="538177"/>
                </a:solidFill>
                <a:cs typeface="Arial" panose="020B0604020202020204" pitchFamily="34" charset="0"/>
              </a:rPr>
              <a:t>2025</a:t>
            </a:r>
          </a:p>
        </p:txBody>
      </p:sp>
      <p:sp>
        <p:nvSpPr>
          <p:cNvPr id="42" name="TextBox 28">
            <a:extLst>
              <a:ext uri="{FF2B5EF4-FFF2-40B4-BE49-F238E27FC236}">
                <a16:creationId xmlns="" xmlns:a16="http://schemas.microsoft.com/office/drawing/2014/main" id="{060A8565-1088-41B5-32DB-C79D3A86BCD1}"/>
              </a:ext>
            </a:extLst>
          </p:cNvPr>
          <p:cNvSpPr txBox="1"/>
          <p:nvPr/>
        </p:nvSpPr>
        <p:spPr>
          <a:xfrm>
            <a:off x="2204772" y="9730539"/>
            <a:ext cx="2669410" cy="1754326"/>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5400" b="1" dirty="0">
                <a:solidFill>
                  <a:srgbClr val="637244"/>
                </a:solidFill>
                <a:cs typeface="Arial" panose="020B0604020202020204" pitchFamily="34" charset="0"/>
              </a:rPr>
              <a:t>Temmuz </a:t>
            </a:r>
          </a:p>
          <a:p>
            <a:pPr algn="ctr"/>
            <a:r>
              <a:rPr lang="tr-TR" sz="5400" b="1" dirty="0">
                <a:solidFill>
                  <a:srgbClr val="637244"/>
                </a:solidFill>
                <a:cs typeface="Arial" panose="020B0604020202020204" pitchFamily="34" charset="0"/>
              </a:rPr>
              <a:t>2025</a:t>
            </a:r>
          </a:p>
        </p:txBody>
      </p:sp>
      <p:sp>
        <p:nvSpPr>
          <p:cNvPr id="43" name="TextBox 28">
            <a:extLst>
              <a:ext uri="{FF2B5EF4-FFF2-40B4-BE49-F238E27FC236}">
                <a16:creationId xmlns="" xmlns:a16="http://schemas.microsoft.com/office/drawing/2014/main" id="{53E671BF-DCDD-3FDD-37E2-B7A2121442FD}"/>
              </a:ext>
            </a:extLst>
          </p:cNvPr>
          <p:cNvSpPr txBox="1"/>
          <p:nvPr/>
        </p:nvSpPr>
        <p:spPr>
          <a:xfrm>
            <a:off x="9368049" y="9663665"/>
            <a:ext cx="2416514" cy="2585323"/>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5400" b="1" dirty="0" smtClean="0">
                <a:solidFill>
                  <a:srgbClr val="AA8139"/>
                </a:solidFill>
                <a:cs typeface="Arial" panose="020B0604020202020204" pitchFamily="34" charset="0"/>
              </a:rPr>
              <a:t>21 Haziran </a:t>
            </a:r>
            <a:endParaRPr lang="tr-TR" sz="5400" b="1" dirty="0">
              <a:solidFill>
                <a:srgbClr val="AA8139"/>
              </a:solidFill>
              <a:cs typeface="Arial" panose="020B0604020202020204" pitchFamily="34" charset="0"/>
            </a:endParaRPr>
          </a:p>
          <a:p>
            <a:pPr algn="ctr"/>
            <a:r>
              <a:rPr lang="tr-TR" sz="5400" b="1" dirty="0">
                <a:solidFill>
                  <a:srgbClr val="AA8139"/>
                </a:solidFill>
                <a:cs typeface="Arial" panose="020B0604020202020204" pitchFamily="34" charset="0"/>
              </a:rPr>
              <a:t>2025</a:t>
            </a:r>
          </a:p>
        </p:txBody>
      </p:sp>
      <p:sp>
        <p:nvSpPr>
          <p:cNvPr id="44" name="TextBox 28">
            <a:extLst>
              <a:ext uri="{FF2B5EF4-FFF2-40B4-BE49-F238E27FC236}">
                <a16:creationId xmlns="" xmlns:a16="http://schemas.microsoft.com/office/drawing/2014/main" id="{7B141933-C05C-16E3-93C6-DDFAA0876942}"/>
              </a:ext>
            </a:extLst>
          </p:cNvPr>
          <p:cNvSpPr txBox="1"/>
          <p:nvPr/>
        </p:nvSpPr>
        <p:spPr>
          <a:xfrm>
            <a:off x="2410381" y="3472100"/>
            <a:ext cx="2515120" cy="954107"/>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2800" b="1" dirty="0">
                <a:solidFill>
                  <a:srgbClr val="C04B33"/>
                </a:solidFill>
                <a:cs typeface="Arial" panose="020B0604020202020204" pitchFamily="34" charset="0"/>
              </a:rPr>
              <a:t>Sınava Başvuru Tarihi</a:t>
            </a:r>
          </a:p>
        </p:txBody>
      </p:sp>
      <p:sp>
        <p:nvSpPr>
          <p:cNvPr id="45" name="TextBox 28">
            <a:extLst>
              <a:ext uri="{FF2B5EF4-FFF2-40B4-BE49-F238E27FC236}">
                <a16:creationId xmlns="" xmlns:a16="http://schemas.microsoft.com/office/drawing/2014/main" id="{7B8C5BFD-0ED2-3A75-CE48-41BB01EFB63F}"/>
              </a:ext>
            </a:extLst>
          </p:cNvPr>
          <p:cNvSpPr txBox="1"/>
          <p:nvPr/>
        </p:nvSpPr>
        <p:spPr>
          <a:xfrm>
            <a:off x="9367936" y="3930319"/>
            <a:ext cx="2515120" cy="523220"/>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2800" b="1" dirty="0">
                <a:solidFill>
                  <a:srgbClr val="538177"/>
                </a:solidFill>
                <a:cs typeface="Arial" panose="020B0604020202020204" pitchFamily="34" charset="0"/>
              </a:rPr>
              <a:t>Sınav Tarihi</a:t>
            </a:r>
          </a:p>
        </p:txBody>
      </p:sp>
      <p:sp>
        <p:nvSpPr>
          <p:cNvPr id="46" name="TextBox 28">
            <a:extLst>
              <a:ext uri="{FF2B5EF4-FFF2-40B4-BE49-F238E27FC236}">
                <a16:creationId xmlns="" xmlns:a16="http://schemas.microsoft.com/office/drawing/2014/main" id="{7BC3A681-5807-4963-0341-30D43E32CBE0}"/>
              </a:ext>
            </a:extLst>
          </p:cNvPr>
          <p:cNvSpPr txBox="1"/>
          <p:nvPr/>
        </p:nvSpPr>
        <p:spPr>
          <a:xfrm>
            <a:off x="9048462" y="8638455"/>
            <a:ext cx="2912951" cy="954107"/>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2800" b="1" dirty="0">
                <a:solidFill>
                  <a:srgbClr val="AA8139"/>
                </a:solidFill>
                <a:cs typeface="Arial" panose="020B0604020202020204" pitchFamily="34" charset="0"/>
              </a:rPr>
              <a:t>Sınav Sonuç Açıklanma Tarihi</a:t>
            </a:r>
          </a:p>
        </p:txBody>
      </p:sp>
      <p:sp>
        <p:nvSpPr>
          <p:cNvPr id="47" name="TextBox 28">
            <a:extLst>
              <a:ext uri="{FF2B5EF4-FFF2-40B4-BE49-F238E27FC236}">
                <a16:creationId xmlns="" xmlns:a16="http://schemas.microsoft.com/office/drawing/2014/main" id="{E685C1DD-C0F6-4EB9-E119-6FB4390D9AE4}"/>
              </a:ext>
            </a:extLst>
          </p:cNvPr>
          <p:cNvSpPr txBox="1"/>
          <p:nvPr/>
        </p:nvSpPr>
        <p:spPr>
          <a:xfrm>
            <a:off x="1988969" y="9055994"/>
            <a:ext cx="2876069" cy="523220"/>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2800" b="1" dirty="0">
                <a:solidFill>
                  <a:srgbClr val="637244"/>
                </a:solidFill>
                <a:cs typeface="Arial" panose="020B0604020202020204" pitchFamily="34" charset="0"/>
              </a:rPr>
              <a:t>Tercih Dönemi</a:t>
            </a:r>
          </a:p>
        </p:txBody>
      </p:sp>
      <p:sp>
        <p:nvSpPr>
          <p:cNvPr id="51" name="Dikdörtgen 50">
            <a:extLst>
              <a:ext uri="{FF2B5EF4-FFF2-40B4-BE49-F238E27FC236}">
                <a16:creationId xmlns="" xmlns:a16="http://schemas.microsoft.com/office/drawing/2014/main" id="{ADAEB401-E5D2-EB7F-59E4-82121770139F}"/>
              </a:ext>
            </a:extLst>
          </p:cNvPr>
          <p:cNvSpPr/>
          <p:nvPr/>
        </p:nvSpPr>
        <p:spPr>
          <a:xfrm>
            <a:off x="3035809" y="976228"/>
            <a:ext cx="7918704" cy="698729"/>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32" name="Grup 31">
            <a:extLst>
              <a:ext uri="{FF2B5EF4-FFF2-40B4-BE49-F238E27FC236}">
                <a16:creationId xmlns="" xmlns:a16="http://schemas.microsoft.com/office/drawing/2014/main" id="{29C789C7-5850-95D5-6BDB-9694C363FDD9}"/>
              </a:ext>
            </a:extLst>
          </p:cNvPr>
          <p:cNvGrpSpPr/>
          <p:nvPr/>
        </p:nvGrpSpPr>
        <p:grpSpPr>
          <a:xfrm>
            <a:off x="1892808" y="558122"/>
            <a:ext cx="9930384" cy="914400"/>
            <a:chOff x="2139696" y="1615815"/>
            <a:chExt cx="9930384" cy="914400"/>
          </a:xfrm>
        </p:grpSpPr>
        <p:sp>
          <p:nvSpPr>
            <p:cNvPr id="33" name="Dikdörtgen 32">
              <a:extLst>
                <a:ext uri="{FF2B5EF4-FFF2-40B4-BE49-F238E27FC236}">
                  <a16:creationId xmlns="" xmlns:a16="http://schemas.microsoft.com/office/drawing/2014/main" id="{D9B1F18E-43C7-BA37-2023-70384D6C5B5D}"/>
                </a:ext>
              </a:extLst>
            </p:cNvPr>
            <p:cNvSpPr/>
            <p:nvPr/>
          </p:nvSpPr>
          <p:spPr>
            <a:xfrm>
              <a:off x="3145536" y="1615815"/>
              <a:ext cx="8193024" cy="914400"/>
            </a:xfrm>
            <a:prstGeom prst="rect">
              <a:avLst/>
            </a:prstGeom>
            <a:solidFill>
              <a:srgbClr val="F353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4" name="Metin kutusu 33">
              <a:extLst>
                <a:ext uri="{FF2B5EF4-FFF2-40B4-BE49-F238E27FC236}">
                  <a16:creationId xmlns="" xmlns:a16="http://schemas.microsoft.com/office/drawing/2014/main" id="{FB328063-DBE3-5E23-49E5-9C2EA9A3E0CB}"/>
                </a:ext>
              </a:extLst>
            </p:cNvPr>
            <p:cNvSpPr txBox="1"/>
            <p:nvPr/>
          </p:nvSpPr>
          <p:spPr>
            <a:xfrm>
              <a:off x="2139696" y="1719072"/>
              <a:ext cx="9930384" cy="707886"/>
            </a:xfrm>
            <a:prstGeom prst="rect">
              <a:avLst/>
            </a:prstGeom>
            <a:noFill/>
          </p:spPr>
          <p:txBody>
            <a:bodyPr wrap="square" rtlCol="0">
              <a:spAutoFit/>
            </a:bodyPr>
            <a:lstStyle/>
            <a:p>
              <a:pPr algn="ctr"/>
              <a:r>
                <a:rPr lang="tr-TR" sz="4000" dirty="0">
                  <a:latin typeface="Arial Black" panose="020B0A04020102020204" pitchFamily="34" charset="0"/>
                </a:rPr>
                <a:t>ÖNEMLİ TARİHLER</a:t>
              </a:r>
            </a:p>
          </p:txBody>
        </p:sp>
      </p:grpSp>
    </p:spTree>
    <p:extLst>
      <p:ext uri="{BB962C8B-B14F-4D97-AF65-F5344CB8AC3E}">
        <p14:creationId xmlns:p14="http://schemas.microsoft.com/office/powerpoint/2010/main" val="411873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heel(1)">
                                      <p:cBhvr>
                                        <p:cTn id="7" dur="2000"/>
                                        <p:tgtEl>
                                          <p:spTgt spid="44"/>
                                        </p:tgtEl>
                                      </p:cBhvr>
                                    </p:animEffect>
                                  </p:childTnLst>
                                </p:cTn>
                              </p:par>
                              <p:par>
                                <p:cTn id="8" presetID="21" presetClass="entr" presetSubtype="1"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heel(1)">
                                      <p:cBhvr>
                                        <p:cTn id="10" dur="2000"/>
                                        <p:tgtEl>
                                          <p:spTgt spid="25"/>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wheel(1)">
                                      <p:cBhvr>
                                        <p:cTn id="13" dur="2000"/>
                                        <p:tgtEl>
                                          <p:spTgt spid="40"/>
                                        </p:tgtEl>
                                      </p:cBhvr>
                                    </p:animEffect>
                                  </p:childTnLst>
                                </p:cTn>
                              </p:par>
                              <p:par>
                                <p:cTn id="14" presetID="21" presetClass="entr" presetSubtype="1" fill="hold"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heel(1)">
                                      <p:cBhvr>
                                        <p:cTn id="16" dur="2000"/>
                                        <p:tgtEl>
                                          <p:spTgt spid="36"/>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heel(1)">
                                      <p:cBhvr>
                                        <p:cTn id="21" dur="2000"/>
                                        <p:tgtEl>
                                          <p:spTgt spid="27"/>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wheel(1)">
                                      <p:cBhvr>
                                        <p:cTn id="24" dur="2000"/>
                                        <p:tgtEl>
                                          <p:spTgt spid="45"/>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heel(1)">
                                      <p:cBhvr>
                                        <p:cTn id="27" dur="2000"/>
                                        <p:tgtEl>
                                          <p:spTgt spid="41"/>
                                        </p:tgtEl>
                                      </p:cBhvr>
                                    </p:animEffect>
                                  </p:childTnLst>
                                </p:cTn>
                              </p:par>
                              <p:par>
                                <p:cTn id="28" presetID="21" presetClass="entr" presetSubtype="1" fill="hold" nodeType="with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heel(1)">
                                      <p:cBhvr>
                                        <p:cTn id="30" dur="2000"/>
                                        <p:tgtEl>
                                          <p:spTgt spid="37"/>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heel(1)">
                                      <p:cBhvr>
                                        <p:cTn id="35" dur="2000"/>
                                        <p:tgtEl>
                                          <p:spTgt spid="29"/>
                                        </p:tgtEl>
                                      </p:cBhvr>
                                    </p:animEffect>
                                  </p:childTnLst>
                                </p:cTn>
                              </p:par>
                              <p:par>
                                <p:cTn id="36" presetID="21" presetClass="entr" presetSubtype="1" fill="hold" grpId="0" nodeType="with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wheel(1)">
                                      <p:cBhvr>
                                        <p:cTn id="38" dur="2000"/>
                                        <p:tgtEl>
                                          <p:spTgt spid="43"/>
                                        </p:tgtEl>
                                      </p:cBhvr>
                                    </p:animEffect>
                                  </p:childTnLst>
                                </p:cTn>
                              </p:par>
                              <p:par>
                                <p:cTn id="39" presetID="21" presetClass="entr" presetSubtype="1" fill="hold" grpId="0" nodeType="with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heel(1)">
                                      <p:cBhvr>
                                        <p:cTn id="41" dur="2000"/>
                                        <p:tgtEl>
                                          <p:spTgt spid="46"/>
                                        </p:tgtEl>
                                      </p:cBhvr>
                                    </p:animEffect>
                                  </p:childTnLst>
                                </p:cTn>
                              </p:par>
                              <p:par>
                                <p:cTn id="42" presetID="21" presetClass="entr" presetSubtype="1" fill="hold" nodeType="with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heel(1)">
                                      <p:cBhvr>
                                        <p:cTn id="44" dur="2000"/>
                                        <p:tgtEl>
                                          <p:spTgt spid="38"/>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grpId="0" nodeType="click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heel(1)">
                                      <p:cBhvr>
                                        <p:cTn id="49" dur="2000"/>
                                        <p:tgtEl>
                                          <p:spTgt spid="42"/>
                                        </p:tgtEl>
                                      </p:cBhvr>
                                    </p:animEffect>
                                  </p:childTnLst>
                                </p:cTn>
                              </p:par>
                              <p:par>
                                <p:cTn id="50" presetID="21" presetClass="entr" presetSubtype="1" fill="hold"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wheel(1)">
                                      <p:cBhvr>
                                        <p:cTn id="52" dur="2000"/>
                                        <p:tgtEl>
                                          <p:spTgt spid="31"/>
                                        </p:tgtEl>
                                      </p:cBhvr>
                                    </p:animEffect>
                                  </p:childTnLst>
                                </p:cTn>
                              </p:par>
                              <p:par>
                                <p:cTn id="53" presetID="21" presetClass="entr" presetSubtype="1" fill="hold" nodeType="with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wheel(1)">
                                      <p:cBhvr>
                                        <p:cTn id="55" dur="2000"/>
                                        <p:tgtEl>
                                          <p:spTgt spid="39"/>
                                        </p:tgtEl>
                                      </p:cBhvr>
                                    </p:animEffect>
                                  </p:childTnLst>
                                </p:cTn>
                              </p:par>
                              <p:par>
                                <p:cTn id="56" presetID="21" presetClass="entr" presetSubtype="1" fill="hold" grpId="0" nodeType="with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heel(1)">
                                      <p:cBhvr>
                                        <p:cTn id="58" dur="2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P spid="44" grpId="0"/>
      <p:bldP spid="45" grpId="0"/>
      <p:bldP spid="46" grpId="0"/>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 xmlns:a16="http://schemas.microsoft.com/office/drawing/2014/main" id="{40044D07-477B-FB12-E368-2E99A81474FF}"/>
              </a:ext>
            </a:extLst>
          </p:cNvPr>
          <p:cNvPicPr>
            <a:picLocks noChangeAspect="1"/>
          </p:cNvPicPr>
          <p:nvPr/>
        </p:nvPicPr>
        <p:blipFill>
          <a:blip r:embed="rId2"/>
          <a:stretch>
            <a:fillRect/>
          </a:stretch>
        </p:blipFill>
        <p:spPr>
          <a:xfrm>
            <a:off x="2098500" y="3938927"/>
            <a:ext cx="9518999" cy="8570065"/>
          </a:xfrm>
          <a:prstGeom prst="rect">
            <a:avLst/>
          </a:prstGeom>
        </p:spPr>
      </p:pic>
      <p:sp>
        <p:nvSpPr>
          <p:cNvPr id="6" name="Metin kutusu 5">
            <a:extLst>
              <a:ext uri="{FF2B5EF4-FFF2-40B4-BE49-F238E27FC236}">
                <a16:creationId xmlns="" xmlns:a16="http://schemas.microsoft.com/office/drawing/2014/main" id="{E0A81C5E-F012-050F-DED6-4B2D6D89E761}"/>
              </a:ext>
            </a:extLst>
          </p:cNvPr>
          <p:cNvSpPr txBox="1"/>
          <p:nvPr/>
        </p:nvSpPr>
        <p:spPr>
          <a:xfrm>
            <a:off x="1609344" y="932688"/>
            <a:ext cx="10789920" cy="2308324"/>
          </a:xfrm>
          <a:prstGeom prst="rect">
            <a:avLst/>
          </a:prstGeom>
          <a:noFill/>
          <a:effectLst>
            <a:innerShdw blurRad="63500" dist="50800" dir="16200000">
              <a:prstClr val="black">
                <a:alpha val="50000"/>
              </a:prstClr>
            </a:innerShdw>
          </a:effectLst>
        </p:spPr>
        <p:txBody>
          <a:bodyPr wrap="square" rtlCol="0">
            <a:spAutoFit/>
          </a:bodyPr>
          <a:lstStyle/>
          <a:p>
            <a:pPr algn="ctr"/>
            <a:r>
              <a:rPr lang="tr-TR" sz="7200" b="1" dirty="0">
                <a:solidFill>
                  <a:srgbClr val="F35305"/>
                </a:solidFill>
              </a:rPr>
              <a:t>DİNLEDĞİNİZ İÇİN </a:t>
            </a:r>
          </a:p>
          <a:p>
            <a:pPr algn="ctr"/>
            <a:r>
              <a:rPr lang="tr-TR" sz="7200" b="1" dirty="0">
                <a:solidFill>
                  <a:srgbClr val="F35305"/>
                </a:solidFill>
              </a:rPr>
              <a:t>TEŞEKKÜR EDERİZ</a:t>
            </a:r>
          </a:p>
        </p:txBody>
      </p:sp>
    </p:spTree>
    <p:extLst>
      <p:ext uri="{BB962C8B-B14F-4D97-AF65-F5344CB8AC3E}">
        <p14:creationId xmlns:p14="http://schemas.microsoft.com/office/powerpoint/2010/main" val="260267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a:extLst>
              <a:ext uri="{FF2B5EF4-FFF2-40B4-BE49-F238E27FC236}">
                <a16:creationId xmlns="" xmlns:a16="http://schemas.microsoft.com/office/drawing/2014/main" id="{F57C20A3-3E62-FF08-07AD-CA875A906F8A}"/>
              </a:ext>
            </a:extLst>
          </p:cNvPr>
          <p:cNvGrpSpPr/>
          <p:nvPr/>
        </p:nvGrpSpPr>
        <p:grpSpPr>
          <a:xfrm>
            <a:off x="1892807" y="2592998"/>
            <a:ext cx="9930384" cy="1116835"/>
            <a:chOff x="2039112" y="2057738"/>
            <a:chExt cx="9930384" cy="1116835"/>
          </a:xfrm>
        </p:grpSpPr>
        <p:sp>
          <p:nvSpPr>
            <p:cNvPr id="5" name="Dikdörtgen 4">
              <a:extLst>
                <a:ext uri="{FF2B5EF4-FFF2-40B4-BE49-F238E27FC236}">
                  <a16:creationId xmlns="" xmlns:a16="http://schemas.microsoft.com/office/drawing/2014/main" id="{DA4E7F56-BFA1-33A6-DEB5-12AE4B32ABFE}"/>
                </a:ext>
              </a:extLst>
            </p:cNvPr>
            <p:cNvSpPr/>
            <p:nvPr/>
          </p:nvSpPr>
          <p:spPr>
            <a:xfrm>
              <a:off x="3035809" y="2475844"/>
              <a:ext cx="7918704" cy="698729"/>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Dikdörtgen 5">
              <a:extLst>
                <a:ext uri="{FF2B5EF4-FFF2-40B4-BE49-F238E27FC236}">
                  <a16:creationId xmlns="" xmlns:a16="http://schemas.microsoft.com/office/drawing/2014/main" id="{FE522ECE-3B8D-B459-59D3-79E182127638}"/>
                </a:ext>
              </a:extLst>
            </p:cNvPr>
            <p:cNvSpPr/>
            <p:nvPr/>
          </p:nvSpPr>
          <p:spPr>
            <a:xfrm>
              <a:off x="2898648" y="2057738"/>
              <a:ext cx="8193024" cy="914400"/>
            </a:xfrm>
            <a:prstGeom prst="rect">
              <a:avLst/>
            </a:prstGeom>
            <a:solidFill>
              <a:srgbClr val="F353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a:extLst>
                <a:ext uri="{FF2B5EF4-FFF2-40B4-BE49-F238E27FC236}">
                  <a16:creationId xmlns="" xmlns:a16="http://schemas.microsoft.com/office/drawing/2014/main" id="{F12C62F5-2AF6-C22A-30F5-87B5052E0D87}"/>
                </a:ext>
              </a:extLst>
            </p:cNvPr>
            <p:cNvSpPr txBox="1"/>
            <p:nvPr/>
          </p:nvSpPr>
          <p:spPr>
            <a:xfrm>
              <a:off x="2039112" y="2124419"/>
              <a:ext cx="9930384" cy="861774"/>
            </a:xfrm>
            <a:prstGeom prst="rect">
              <a:avLst/>
            </a:prstGeom>
            <a:noFill/>
          </p:spPr>
          <p:txBody>
            <a:bodyPr wrap="square" rtlCol="0">
              <a:spAutoFit/>
            </a:bodyPr>
            <a:lstStyle/>
            <a:p>
              <a:pPr algn="ctr"/>
              <a:r>
                <a:rPr lang="tr-TR" sz="2500" dirty="0">
                  <a:latin typeface="Arial Black" panose="020B0A04020102020204" pitchFamily="34" charset="0"/>
                </a:rPr>
                <a:t>2023-2024 TESTLERİN YAPILMA </a:t>
              </a:r>
            </a:p>
            <a:p>
              <a:pPr algn="ctr"/>
              <a:r>
                <a:rPr lang="tr-TR" sz="2500" dirty="0">
                  <a:latin typeface="Arial Black" panose="020B0A04020102020204" pitchFamily="34" charset="0"/>
                </a:rPr>
                <a:t>ORTALAMALARI KARŞILAŞTIRMASI</a:t>
              </a:r>
            </a:p>
          </p:txBody>
        </p:sp>
      </p:grpSp>
      <p:graphicFrame>
        <p:nvGraphicFramePr>
          <p:cNvPr id="8" name="Tablo 7">
            <a:extLst>
              <a:ext uri="{FF2B5EF4-FFF2-40B4-BE49-F238E27FC236}">
                <a16:creationId xmlns="" xmlns:a16="http://schemas.microsoft.com/office/drawing/2014/main" id="{784AAFCA-FC5A-D515-C7D1-BCF2F1FBF10F}"/>
              </a:ext>
            </a:extLst>
          </p:cNvPr>
          <p:cNvGraphicFramePr>
            <a:graphicFrameLocks noGrp="1"/>
          </p:cNvGraphicFramePr>
          <p:nvPr/>
        </p:nvGraphicFramePr>
        <p:xfrm>
          <a:off x="716374" y="4434712"/>
          <a:ext cx="12283249" cy="5314471"/>
        </p:xfrm>
        <a:graphic>
          <a:graphicData uri="http://schemas.openxmlformats.org/drawingml/2006/table">
            <a:tbl>
              <a:tblPr>
                <a:tableStyleId>{69C7853C-536D-4A76-A0AE-DD22124D55A5}</a:tableStyleId>
              </a:tblPr>
              <a:tblGrid>
                <a:gridCol w="4804780">
                  <a:extLst>
                    <a:ext uri="{9D8B030D-6E8A-4147-A177-3AD203B41FA5}">
                      <a16:colId xmlns="" xmlns:a16="http://schemas.microsoft.com/office/drawing/2014/main" val="3915045718"/>
                    </a:ext>
                  </a:extLst>
                </a:gridCol>
                <a:gridCol w="1809276">
                  <a:extLst>
                    <a:ext uri="{9D8B030D-6E8A-4147-A177-3AD203B41FA5}">
                      <a16:colId xmlns="" xmlns:a16="http://schemas.microsoft.com/office/drawing/2014/main" val="2560234269"/>
                    </a:ext>
                  </a:extLst>
                </a:gridCol>
                <a:gridCol w="1889731">
                  <a:extLst>
                    <a:ext uri="{9D8B030D-6E8A-4147-A177-3AD203B41FA5}">
                      <a16:colId xmlns="" xmlns:a16="http://schemas.microsoft.com/office/drawing/2014/main" val="876095928"/>
                    </a:ext>
                  </a:extLst>
                </a:gridCol>
                <a:gridCol w="1889731">
                  <a:extLst>
                    <a:ext uri="{9D8B030D-6E8A-4147-A177-3AD203B41FA5}">
                      <a16:colId xmlns="" xmlns:a16="http://schemas.microsoft.com/office/drawing/2014/main" val="593543844"/>
                    </a:ext>
                  </a:extLst>
                </a:gridCol>
                <a:gridCol w="1889731">
                  <a:extLst>
                    <a:ext uri="{9D8B030D-6E8A-4147-A177-3AD203B41FA5}">
                      <a16:colId xmlns="" xmlns:a16="http://schemas.microsoft.com/office/drawing/2014/main" val="4176114051"/>
                    </a:ext>
                  </a:extLst>
                </a:gridCol>
              </a:tblGrid>
              <a:tr h="662341">
                <a:tc>
                  <a:txBody>
                    <a:bodyPr/>
                    <a:lstStyle/>
                    <a:p>
                      <a:pPr algn="ctr"/>
                      <a:r>
                        <a:rPr lang="tr-TR" b="1" dirty="0">
                          <a:effectLst/>
                        </a:rPr>
                        <a:t>Dersler</a:t>
                      </a:r>
                      <a:endParaRPr lang="tr-TR" dirty="0">
                        <a:effectLst/>
                      </a:endParaRPr>
                    </a:p>
                  </a:txBody>
                  <a:tcPr marL="57150" marR="57150" marT="57150" marB="571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tr-TR" b="1" dirty="0">
                          <a:effectLst/>
                        </a:rPr>
                        <a:t>Soru Sayıları</a:t>
                      </a:r>
                    </a:p>
                  </a:txBody>
                  <a:tcPr marL="57150" marR="57150" marT="57150" marB="571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tr-TR" b="1" dirty="0">
                          <a:effectLst/>
                        </a:rPr>
                        <a:t>2024</a:t>
                      </a:r>
                      <a:endParaRPr lang="tr-TR" dirty="0">
                        <a:effectLst/>
                      </a:endParaRPr>
                    </a:p>
                  </a:txBody>
                  <a:tcPr marL="57150" marR="57150" marT="57150" marB="571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tr-TR" b="1">
                          <a:effectLst/>
                        </a:rPr>
                        <a:t>2023</a:t>
                      </a:r>
                      <a:endParaRPr lang="tr-TR">
                        <a:effectLst/>
                      </a:endParaRPr>
                    </a:p>
                  </a:txBody>
                  <a:tcPr marL="57150" marR="57150" marT="57150" marB="571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tr-TR" b="1" dirty="0">
                          <a:effectLst/>
                        </a:rPr>
                        <a:t>2022</a:t>
                      </a:r>
                      <a:endParaRPr lang="tr-TR" dirty="0">
                        <a:effectLst/>
                      </a:endParaRPr>
                    </a:p>
                  </a:txBody>
                  <a:tcPr marL="57150" marR="57150" marT="57150" marB="571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723636522"/>
                  </a:ext>
                </a:extLst>
              </a:tr>
              <a:tr h="662341">
                <a:tc>
                  <a:txBody>
                    <a:bodyPr/>
                    <a:lstStyle/>
                    <a:p>
                      <a:pPr algn="l"/>
                      <a:r>
                        <a:rPr lang="tr-TR" sz="2400" b="1" dirty="0">
                          <a:effectLst/>
                        </a:rPr>
                        <a:t>Türkçe</a:t>
                      </a:r>
                      <a:endParaRPr lang="tr-TR" sz="2400" dirty="0">
                        <a:effectLst/>
                      </a:endParaRPr>
                    </a:p>
                  </a:txBody>
                  <a:tcPr marL="57150" marR="57150" marT="57150" marB="571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tr-TR" b="1" dirty="0">
                          <a:effectLst/>
                        </a:rPr>
                        <a:t>20</a:t>
                      </a:r>
                    </a:p>
                  </a:txBody>
                  <a:tcPr marL="57150" marR="57150" marT="57150" marB="571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tr-TR" b="1" dirty="0">
                          <a:solidFill>
                            <a:srgbClr val="F35305"/>
                          </a:solidFill>
                          <a:effectLst/>
                        </a:rPr>
                        <a:t>9,63</a:t>
                      </a:r>
                    </a:p>
                  </a:txBody>
                  <a:tcPr marL="57150" marR="57150" marT="57150" marB="571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tr-TR">
                          <a:effectLst/>
                        </a:rPr>
                        <a:t>9,99</a:t>
                      </a:r>
                    </a:p>
                  </a:txBody>
                  <a:tcPr marL="57150" marR="57150" marT="57150" marB="571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tr-TR" dirty="0">
                          <a:effectLst/>
                        </a:rPr>
                        <a:t>9,22</a:t>
                      </a:r>
                    </a:p>
                  </a:txBody>
                  <a:tcPr marL="57150" marR="57150" marT="57150" marB="571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3198965203"/>
                  </a:ext>
                </a:extLst>
              </a:tr>
              <a:tr h="1065506">
                <a:tc>
                  <a:txBody>
                    <a:bodyPr/>
                    <a:lstStyle/>
                    <a:p>
                      <a:pPr algn="l"/>
                      <a:r>
                        <a:rPr lang="tr-TR" sz="2400" b="1" dirty="0">
                          <a:effectLst/>
                        </a:rPr>
                        <a:t>T.C. İnkılap Tarihi ve Atatürkçülük</a:t>
                      </a:r>
                      <a:endParaRPr lang="tr-TR" sz="2400" dirty="0">
                        <a:effectLst/>
                      </a:endParaRPr>
                    </a:p>
                  </a:txBody>
                  <a:tcPr marL="57150" marR="57150" marT="57150" marB="571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tr-TR" b="1" dirty="0">
                          <a:effectLst/>
                        </a:rPr>
                        <a:t>10</a:t>
                      </a:r>
                    </a:p>
                  </a:txBody>
                  <a:tcPr marL="57150" marR="57150" marT="57150" marB="571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tr-TR" b="1" dirty="0">
                          <a:solidFill>
                            <a:srgbClr val="F35305"/>
                          </a:solidFill>
                          <a:effectLst/>
                        </a:rPr>
                        <a:t>4,68</a:t>
                      </a:r>
                    </a:p>
                  </a:txBody>
                  <a:tcPr marL="57150" marR="57150" marT="57150" marB="571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tr-TR">
                          <a:effectLst/>
                        </a:rPr>
                        <a:t>6,06</a:t>
                      </a:r>
                    </a:p>
                  </a:txBody>
                  <a:tcPr marL="57150" marR="57150" marT="57150" marB="571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tr-TR" dirty="0">
                          <a:effectLst/>
                        </a:rPr>
                        <a:t>5,54</a:t>
                      </a:r>
                    </a:p>
                  </a:txBody>
                  <a:tcPr marL="57150" marR="57150" marT="57150" marB="571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3874525259"/>
                  </a:ext>
                </a:extLst>
              </a:tr>
              <a:tr h="662341">
                <a:tc>
                  <a:txBody>
                    <a:bodyPr/>
                    <a:lstStyle/>
                    <a:p>
                      <a:pPr algn="l"/>
                      <a:r>
                        <a:rPr lang="tr-TR" sz="2400" b="1">
                          <a:effectLst/>
                        </a:rPr>
                        <a:t>Din Kültürü ve Ahlak Bilgisi</a:t>
                      </a:r>
                      <a:endParaRPr lang="tr-TR" sz="2400">
                        <a:effectLst/>
                      </a:endParaRPr>
                    </a:p>
                  </a:txBody>
                  <a:tcPr marL="57150" marR="57150" marT="57150" marB="571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tr-TR" b="1" dirty="0">
                          <a:effectLst/>
                        </a:rPr>
                        <a:t>10</a:t>
                      </a:r>
                    </a:p>
                  </a:txBody>
                  <a:tcPr marL="57150" marR="57150" marT="57150" marB="571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tr-TR" b="1" dirty="0">
                          <a:solidFill>
                            <a:srgbClr val="F35305"/>
                          </a:solidFill>
                          <a:effectLst/>
                        </a:rPr>
                        <a:t>5,74</a:t>
                      </a:r>
                    </a:p>
                  </a:txBody>
                  <a:tcPr marL="57150" marR="57150" marT="57150" marB="571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tr-TR" dirty="0">
                          <a:effectLst/>
                        </a:rPr>
                        <a:t>6,29</a:t>
                      </a:r>
                    </a:p>
                  </a:txBody>
                  <a:tcPr marL="57150" marR="57150" marT="57150" marB="571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tr-TR" dirty="0">
                          <a:effectLst/>
                        </a:rPr>
                        <a:t>6,45</a:t>
                      </a:r>
                    </a:p>
                  </a:txBody>
                  <a:tcPr marL="57150" marR="57150" marT="57150" marB="571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3663057440"/>
                  </a:ext>
                </a:extLst>
              </a:tr>
              <a:tr h="662341">
                <a:tc>
                  <a:txBody>
                    <a:bodyPr/>
                    <a:lstStyle/>
                    <a:p>
                      <a:pPr algn="l"/>
                      <a:r>
                        <a:rPr lang="tr-TR" sz="2400" b="1" dirty="0">
                          <a:effectLst/>
                        </a:rPr>
                        <a:t>Yabancı Dil</a:t>
                      </a:r>
                      <a:endParaRPr lang="tr-TR" sz="2400" dirty="0">
                        <a:effectLst/>
                      </a:endParaRPr>
                    </a:p>
                  </a:txBody>
                  <a:tcPr marL="57150" marR="57150" marT="57150" marB="571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tr-TR" b="1" dirty="0">
                          <a:effectLst/>
                        </a:rPr>
                        <a:t>10</a:t>
                      </a:r>
                    </a:p>
                  </a:txBody>
                  <a:tcPr marL="57150" marR="57150" marT="57150" marB="571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tr-TR" b="1" dirty="0">
                          <a:solidFill>
                            <a:srgbClr val="F35305"/>
                          </a:solidFill>
                          <a:effectLst/>
                        </a:rPr>
                        <a:t>5,15</a:t>
                      </a:r>
                    </a:p>
                  </a:txBody>
                  <a:tcPr marL="57150" marR="57150" marT="57150" marB="571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tr-TR" dirty="0">
                          <a:effectLst/>
                        </a:rPr>
                        <a:t>4,91</a:t>
                      </a:r>
                    </a:p>
                  </a:txBody>
                  <a:tcPr marL="57150" marR="57150" marT="57150" marB="571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tr-TR" dirty="0">
                          <a:effectLst/>
                        </a:rPr>
                        <a:t>4,59</a:t>
                      </a:r>
                    </a:p>
                  </a:txBody>
                  <a:tcPr marL="57150" marR="57150" marT="57150" marB="571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4090647136"/>
                  </a:ext>
                </a:extLst>
              </a:tr>
              <a:tr h="662341">
                <a:tc>
                  <a:txBody>
                    <a:bodyPr/>
                    <a:lstStyle/>
                    <a:p>
                      <a:pPr algn="l"/>
                      <a:r>
                        <a:rPr lang="tr-TR" sz="2400" b="1" dirty="0">
                          <a:effectLst/>
                        </a:rPr>
                        <a:t>Matematik</a:t>
                      </a:r>
                      <a:endParaRPr lang="tr-TR" sz="2400" dirty="0">
                        <a:effectLst/>
                      </a:endParaRPr>
                    </a:p>
                  </a:txBody>
                  <a:tcPr marL="57150" marR="57150" marT="57150" marB="571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tr-TR" b="1" dirty="0">
                          <a:effectLst/>
                        </a:rPr>
                        <a:t>20</a:t>
                      </a:r>
                    </a:p>
                  </a:txBody>
                  <a:tcPr marL="57150" marR="57150" marT="57150" marB="571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tr-TR" b="1" dirty="0">
                          <a:solidFill>
                            <a:srgbClr val="F35305"/>
                          </a:solidFill>
                          <a:effectLst/>
                        </a:rPr>
                        <a:t>6,54</a:t>
                      </a:r>
                    </a:p>
                  </a:txBody>
                  <a:tcPr marL="57150" marR="57150" marT="57150" marB="571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tr-TR" dirty="0">
                          <a:effectLst/>
                        </a:rPr>
                        <a:t>5,95</a:t>
                      </a:r>
                    </a:p>
                  </a:txBody>
                  <a:tcPr marL="57150" marR="57150" marT="57150" marB="571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tr-TR" dirty="0">
                          <a:effectLst/>
                        </a:rPr>
                        <a:t>4,74</a:t>
                      </a:r>
                    </a:p>
                  </a:txBody>
                  <a:tcPr marL="57150" marR="57150" marT="57150" marB="571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115889445"/>
                  </a:ext>
                </a:extLst>
              </a:tr>
              <a:tr h="662341">
                <a:tc>
                  <a:txBody>
                    <a:bodyPr/>
                    <a:lstStyle/>
                    <a:p>
                      <a:pPr algn="l"/>
                      <a:r>
                        <a:rPr lang="tr-TR" sz="2400" b="1" dirty="0">
                          <a:effectLst/>
                        </a:rPr>
                        <a:t>Fen Bilimleri</a:t>
                      </a:r>
                      <a:endParaRPr lang="tr-TR" sz="2400" dirty="0">
                        <a:effectLst/>
                      </a:endParaRPr>
                    </a:p>
                  </a:txBody>
                  <a:tcPr marL="57150" marR="57150" marT="57150" marB="571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tr-TR" b="1" dirty="0">
                          <a:effectLst/>
                        </a:rPr>
                        <a:t>20</a:t>
                      </a:r>
                    </a:p>
                  </a:txBody>
                  <a:tcPr marL="57150" marR="57150" marT="57150" marB="571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tr-TR" b="1" dirty="0">
                          <a:solidFill>
                            <a:srgbClr val="F35305"/>
                          </a:solidFill>
                          <a:effectLst/>
                        </a:rPr>
                        <a:t>8,63</a:t>
                      </a:r>
                    </a:p>
                  </a:txBody>
                  <a:tcPr marL="57150" marR="57150" marT="57150" marB="571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tr-TR">
                          <a:effectLst/>
                        </a:rPr>
                        <a:t>9,01</a:t>
                      </a:r>
                    </a:p>
                  </a:txBody>
                  <a:tcPr marL="57150" marR="57150" marT="57150" marB="571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tr-TR" dirty="0">
                          <a:effectLst/>
                        </a:rPr>
                        <a:t>9,5</a:t>
                      </a:r>
                    </a:p>
                  </a:txBody>
                  <a:tcPr marL="57150" marR="57150" marT="57150" marB="571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3720365485"/>
                  </a:ext>
                </a:extLst>
              </a:tr>
            </a:tbl>
          </a:graphicData>
        </a:graphic>
      </p:graphicFrame>
      <p:sp>
        <p:nvSpPr>
          <p:cNvPr id="10" name="Metin kutusu 9">
            <a:extLst>
              <a:ext uri="{FF2B5EF4-FFF2-40B4-BE49-F238E27FC236}">
                <a16:creationId xmlns="" xmlns:a16="http://schemas.microsoft.com/office/drawing/2014/main" id="{228455B8-EC40-22B7-A53D-486193C62B70}"/>
              </a:ext>
            </a:extLst>
          </p:cNvPr>
          <p:cNvSpPr txBox="1"/>
          <p:nvPr/>
        </p:nvSpPr>
        <p:spPr>
          <a:xfrm>
            <a:off x="1371599" y="10474063"/>
            <a:ext cx="11338560" cy="461665"/>
          </a:xfrm>
          <a:prstGeom prst="rect">
            <a:avLst/>
          </a:prstGeom>
          <a:noFill/>
        </p:spPr>
        <p:txBody>
          <a:bodyPr wrap="square" rtlCol="0">
            <a:spAutoFit/>
          </a:bodyPr>
          <a:lstStyle/>
          <a:p>
            <a:pPr algn="ctr"/>
            <a:r>
              <a:rPr lang="tr-TR" sz="2400" b="1" dirty="0">
                <a:solidFill>
                  <a:srgbClr val="333333"/>
                </a:solidFill>
              </a:rPr>
              <a:t>Son 3 Yıla Ait Testlerdeki Ortalama Veriler Yukarıdaki Tabloda Verilmiştir.</a:t>
            </a:r>
          </a:p>
        </p:txBody>
      </p:sp>
    </p:spTree>
    <p:extLst>
      <p:ext uri="{BB962C8B-B14F-4D97-AF65-F5344CB8AC3E}">
        <p14:creationId xmlns:p14="http://schemas.microsoft.com/office/powerpoint/2010/main" val="1000715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a:extLst>
              <a:ext uri="{FF2B5EF4-FFF2-40B4-BE49-F238E27FC236}">
                <a16:creationId xmlns="" xmlns:a16="http://schemas.microsoft.com/office/drawing/2014/main" id="{09C23DF6-6DBF-1E8F-9A54-17DB0688DFF9}"/>
              </a:ext>
            </a:extLst>
          </p:cNvPr>
          <p:cNvSpPr/>
          <p:nvPr/>
        </p:nvSpPr>
        <p:spPr>
          <a:xfrm>
            <a:off x="5605272" y="2499169"/>
            <a:ext cx="2779776" cy="566928"/>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a:solidFill>
                  <a:schemeClr val="bg1"/>
                </a:solidFill>
              </a:rPr>
              <a:t>Merkezi Yerleştirme</a:t>
            </a:r>
          </a:p>
        </p:txBody>
      </p:sp>
      <p:sp>
        <p:nvSpPr>
          <p:cNvPr id="10" name="Dikdörtgen 9">
            <a:extLst>
              <a:ext uri="{FF2B5EF4-FFF2-40B4-BE49-F238E27FC236}">
                <a16:creationId xmlns="" xmlns:a16="http://schemas.microsoft.com/office/drawing/2014/main" id="{419FD1A5-B633-15BD-3D5F-22CA3985D94C}"/>
              </a:ext>
            </a:extLst>
          </p:cNvPr>
          <p:cNvSpPr/>
          <p:nvPr/>
        </p:nvSpPr>
        <p:spPr>
          <a:xfrm>
            <a:off x="5669280" y="5213999"/>
            <a:ext cx="2377440" cy="566928"/>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a:solidFill>
                  <a:schemeClr val="bg1"/>
                </a:solidFill>
              </a:rPr>
              <a:t>Yerel Yerleştirme</a:t>
            </a:r>
          </a:p>
        </p:txBody>
      </p:sp>
      <p:sp>
        <p:nvSpPr>
          <p:cNvPr id="11" name="Dikdörtgen 10">
            <a:extLst>
              <a:ext uri="{FF2B5EF4-FFF2-40B4-BE49-F238E27FC236}">
                <a16:creationId xmlns="" xmlns:a16="http://schemas.microsoft.com/office/drawing/2014/main" id="{0D9B10C9-8A5C-144B-4419-609F9F3F7D1C}"/>
              </a:ext>
            </a:extLst>
          </p:cNvPr>
          <p:cNvSpPr/>
          <p:nvPr/>
        </p:nvSpPr>
        <p:spPr>
          <a:xfrm>
            <a:off x="5129784" y="8115744"/>
            <a:ext cx="3730752" cy="566928"/>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a:t>Özel Yetenek İle Yerleştirme</a:t>
            </a:r>
          </a:p>
        </p:txBody>
      </p:sp>
      <p:sp>
        <p:nvSpPr>
          <p:cNvPr id="12" name="Metin kutusu 11">
            <a:extLst>
              <a:ext uri="{FF2B5EF4-FFF2-40B4-BE49-F238E27FC236}">
                <a16:creationId xmlns="" xmlns:a16="http://schemas.microsoft.com/office/drawing/2014/main" id="{A6F85CBF-36DD-3667-54FF-FF2896A62510}"/>
              </a:ext>
            </a:extLst>
          </p:cNvPr>
          <p:cNvSpPr txBox="1"/>
          <p:nvPr/>
        </p:nvSpPr>
        <p:spPr>
          <a:xfrm>
            <a:off x="1060704" y="3290058"/>
            <a:ext cx="11814048" cy="1815882"/>
          </a:xfrm>
          <a:prstGeom prst="rect">
            <a:avLst/>
          </a:prstGeom>
          <a:noFill/>
        </p:spPr>
        <p:txBody>
          <a:bodyPr wrap="square" rtlCol="0">
            <a:spAutoFit/>
          </a:bodyPr>
          <a:lstStyle/>
          <a:p>
            <a:r>
              <a:rPr lang="tr-TR" sz="2800" b="1" dirty="0">
                <a:solidFill>
                  <a:srgbClr val="F35305"/>
                </a:solidFill>
              </a:rPr>
              <a:t>Merkezî sınavla öğrenci alan fen liseleri, sosyal bilimler liseleri, proje okulları ile mesleki ve teknik Anadolu liselerinin Anadolu teknik programlarına tercihler doğrultusunda Merkezî Sınav Puanı üstünlüğüne göre yapılan yerleştirmedir. </a:t>
            </a:r>
          </a:p>
        </p:txBody>
      </p:sp>
      <p:sp>
        <p:nvSpPr>
          <p:cNvPr id="13" name="Metin kutusu 12">
            <a:extLst>
              <a:ext uri="{FF2B5EF4-FFF2-40B4-BE49-F238E27FC236}">
                <a16:creationId xmlns="" xmlns:a16="http://schemas.microsoft.com/office/drawing/2014/main" id="{EB71F011-A64A-10B9-4127-0BE7F0E75DCE}"/>
              </a:ext>
            </a:extLst>
          </p:cNvPr>
          <p:cNvSpPr txBox="1"/>
          <p:nvPr/>
        </p:nvSpPr>
        <p:spPr>
          <a:xfrm>
            <a:off x="950976" y="6078030"/>
            <a:ext cx="11814048" cy="1384995"/>
          </a:xfrm>
          <a:prstGeom prst="rect">
            <a:avLst/>
          </a:prstGeom>
          <a:noFill/>
        </p:spPr>
        <p:txBody>
          <a:bodyPr wrap="square" rtlCol="0">
            <a:spAutoFit/>
          </a:bodyPr>
          <a:lstStyle/>
          <a:p>
            <a:r>
              <a:rPr lang="tr-TR" sz="2800" b="1" dirty="0">
                <a:solidFill>
                  <a:srgbClr val="F35305"/>
                </a:solidFill>
              </a:rPr>
              <a:t>Okulların türü, kontenjanı ve bulundukları yere göre oluşturulan ortaöğretim kayıt alanı ile öğrencilerin ikamet adresleri, okul başarı puanları ve devam devamsızlık gibi kriterler göz önünde bulundurularak yapılan yerleştirmedir.</a:t>
            </a:r>
          </a:p>
        </p:txBody>
      </p:sp>
      <p:sp>
        <p:nvSpPr>
          <p:cNvPr id="14" name="Metin kutusu 13">
            <a:extLst>
              <a:ext uri="{FF2B5EF4-FFF2-40B4-BE49-F238E27FC236}">
                <a16:creationId xmlns="" xmlns:a16="http://schemas.microsoft.com/office/drawing/2014/main" id="{367EE881-24F6-F8E2-21D3-C8F204E3DB33}"/>
              </a:ext>
            </a:extLst>
          </p:cNvPr>
          <p:cNvSpPr txBox="1"/>
          <p:nvPr/>
        </p:nvSpPr>
        <p:spPr>
          <a:xfrm>
            <a:off x="1060704" y="8995538"/>
            <a:ext cx="11814048" cy="1384995"/>
          </a:xfrm>
          <a:prstGeom prst="rect">
            <a:avLst/>
          </a:prstGeom>
          <a:noFill/>
        </p:spPr>
        <p:txBody>
          <a:bodyPr wrap="square" rtlCol="0">
            <a:spAutoFit/>
          </a:bodyPr>
          <a:lstStyle/>
          <a:p>
            <a:r>
              <a:rPr lang="tr-TR" sz="2800" b="1" dirty="0">
                <a:solidFill>
                  <a:srgbClr val="F35305"/>
                </a:solidFill>
              </a:rPr>
              <a:t>Yetenek sınavı ile öğrenci alan proje okulu olan fen liseleri, güzel sanatlar liseleri, spor liseleri, musiki, hafızlık, geleneksel ve çağdaş görsel sanatlar ve spor programı/projesi uygulayan Anadolu imam hatip liselerine yerleştirmedir.</a:t>
            </a:r>
          </a:p>
        </p:txBody>
      </p:sp>
      <p:pic>
        <p:nvPicPr>
          <p:cNvPr id="18" name="Resim 17">
            <a:extLst>
              <a:ext uri="{FF2B5EF4-FFF2-40B4-BE49-F238E27FC236}">
                <a16:creationId xmlns="" xmlns:a16="http://schemas.microsoft.com/office/drawing/2014/main" id="{0DAC2B4D-D0EC-8686-073F-55925C3C6BC8}"/>
              </a:ext>
            </a:extLst>
          </p:cNvPr>
          <p:cNvPicPr>
            <a:picLocks noChangeAspect="1"/>
          </p:cNvPicPr>
          <p:nvPr/>
        </p:nvPicPr>
        <p:blipFill>
          <a:blip r:embed="rId2"/>
          <a:stretch>
            <a:fillRect/>
          </a:stretch>
        </p:blipFill>
        <p:spPr>
          <a:xfrm>
            <a:off x="2574036" y="10531502"/>
            <a:ext cx="2676595" cy="2676595"/>
          </a:xfrm>
          <a:prstGeom prst="rect">
            <a:avLst/>
          </a:prstGeom>
        </p:spPr>
      </p:pic>
      <p:pic>
        <p:nvPicPr>
          <p:cNvPr id="20" name="Resim 19">
            <a:extLst>
              <a:ext uri="{FF2B5EF4-FFF2-40B4-BE49-F238E27FC236}">
                <a16:creationId xmlns="" xmlns:a16="http://schemas.microsoft.com/office/drawing/2014/main" id="{A9FBE571-6171-5B64-B5C7-4E4426DF2898}"/>
              </a:ext>
            </a:extLst>
          </p:cNvPr>
          <p:cNvPicPr>
            <a:picLocks noChangeAspect="1"/>
          </p:cNvPicPr>
          <p:nvPr/>
        </p:nvPicPr>
        <p:blipFill>
          <a:blip r:embed="rId3"/>
          <a:stretch>
            <a:fillRect/>
          </a:stretch>
        </p:blipFill>
        <p:spPr>
          <a:xfrm>
            <a:off x="5519702" y="10526837"/>
            <a:ext cx="2676595" cy="2676595"/>
          </a:xfrm>
          <a:prstGeom prst="rect">
            <a:avLst/>
          </a:prstGeom>
        </p:spPr>
      </p:pic>
      <p:pic>
        <p:nvPicPr>
          <p:cNvPr id="22" name="Resim 21">
            <a:extLst>
              <a:ext uri="{FF2B5EF4-FFF2-40B4-BE49-F238E27FC236}">
                <a16:creationId xmlns="" xmlns:a16="http://schemas.microsoft.com/office/drawing/2014/main" id="{EB88B51A-AC05-85F6-9E7B-CE0FFE8ED883}"/>
              </a:ext>
            </a:extLst>
          </p:cNvPr>
          <p:cNvPicPr>
            <a:picLocks noChangeAspect="1"/>
          </p:cNvPicPr>
          <p:nvPr/>
        </p:nvPicPr>
        <p:blipFill>
          <a:blip r:embed="rId4"/>
          <a:stretch>
            <a:fillRect/>
          </a:stretch>
        </p:blipFill>
        <p:spPr>
          <a:xfrm>
            <a:off x="8458201" y="10534899"/>
            <a:ext cx="2676596" cy="2676596"/>
          </a:xfrm>
          <a:prstGeom prst="rect">
            <a:avLst/>
          </a:prstGeom>
        </p:spPr>
      </p:pic>
      <p:sp>
        <p:nvSpPr>
          <p:cNvPr id="23" name="Dikdörtgen 22">
            <a:extLst>
              <a:ext uri="{FF2B5EF4-FFF2-40B4-BE49-F238E27FC236}">
                <a16:creationId xmlns="" xmlns:a16="http://schemas.microsoft.com/office/drawing/2014/main" id="{8AE61F8E-7F9A-8405-E822-4AD7C6781265}"/>
              </a:ext>
            </a:extLst>
          </p:cNvPr>
          <p:cNvSpPr/>
          <p:nvPr/>
        </p:nvSpPr>
        <p:spPr>
          <a:xfrm>
            <a:off x="3035808" y="1158615"/>
            <a:ext cx="7918704" cy="698729"/>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8" name="Grup 7">
            <a:extLst>
              <a:ext uri="{FF2B5EF4-FFF2-40B4-BE49-F238E27FC236}">
                <a16:creationId xmlns="" xmlns:a16="http://schemas.microsoft.com/office/drawing/2014/main" id="{7535486F-3FD6-9181-CC6D-6A45E86AB8DD}"/>
              </a:ext>
            </a:extLst>
          </p:cNvPr>
          <p:cNvGrpSpPr/>
          <p:nvPr/>
        </p:nvGrpSpPr>
        <p:grpSpPr>
          <a:xfrm>
            <a:off x="1892808" y="811143"/>
            <a:ext cx="9930384" cy="914400"/>
            <a:chOff x="2139696" y="1615815"/>
            <a:chExt cx="9930384" cy="914400"/>
          </a:xfrm>
        </p:grpSpPr>
        <p:sp>
          <p:nvSpPr>
            <p:cNvPr id="5" name="Dikdörtgen 4">
              <a:extLst>
                <a:ext uri="{FF2B5EF4-FFF2-40B4-BE49-F238E27FC236}">
                  <a16:creationId xmlns="" xmlns:a16="http://schemas.microsoft.com/office/drawing/2014/main" id="{387B8158-2095-9E67-E16D-A44A145AAA6B}"/>
                </a:ext>
              </a:extLst>
            </p:cNvPr>
            <p:cNvSpPr/>
            <p:nvPr/>
          </p:nvSpPr>
          <p:spPr>
            <a:xfrm>
              <a:off x="3145536" y="1615815"/>
              <a:ext cx="8193024" cy="914400"/>
            </a:xfrm>
            <a:prstGeom prst="rect">
              <a:avLst/>
            </a:prstGeom>
            <a:solidFill>
              <a:srgbClr val="F353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etin kutusu 3">
              <a:extLst>
                <a:ext uri="{FF2B5EF4-FFF2-40B4-BE49-F238E27FC236}">
                  <a16:creationId xmlns="" xmlns:a16="http://schemas.microsoft.com/office/drawing/2014/main" id="{9E107067-1C6A-5343-77F4-5539134D2F63}"/>
                </a:ext>
              </a:extLst>
            </p:cNvPr>
            <p:cNvSpPr txBox="1"/>
            <p:nvPr/>
          </p:nvSpPr>
          <p:spPr>
            <a:xfrm>
              <a:off x="2139696" y="1719072"/>
              <a:ext cx="9930384" cy="707886"/>
            </a:xfrm>
            <a:prstGeom prst="rect">
              <a:avLst/>
            </a:prstGeom>
            <a:noFill/>
          </p:spPr>
          <p:txBody>
            <a:bodyPr wrap="square" rtlCol="0">
              <a:spAutoFit/>
            </a:bodyPr>
            <a:lstStyle/>
            <a:p>
              <a:pPr algn="ctr"/>
              <a:r>
                <a:rPr lang="tr-TR" sz="4000" dirty="0">
                  <a:latin typeface="Arial Black" panose="020B0A04020102020204" pitchFamily="34" charset="0"/>
                </a:rPr>
                <a:t> YERLEŞTİRME TÜRLERİ</a:t>
              </a:r>
            </a:p>
          </p:txBody>
        </p:sp>
      </p:grpSp>
    </p:spTree>
    <p:extLst>
      <p:ext uri="{BB962C8B-B14F-4D97-AF65-F5344CB8AC3E}">
        <p14:creationId xmlns:p14="http://schemas.microsoft.com/office/powerpoint/2010/main" val="4202399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 calcmode="lin" valueType="num">
                                      <p:cBhvr>
                                        <p:cTn id="15" dur="1000" fill="hold"/>
                                        <p:tgtEl>
                                          <p:spTgt spid="12"/>
                                        </p:tgtEl>
                                        <p:attrNameLst>
                                          <p:attrName>style.rotation</p:attrName>
                                        </p:attrNameLst>
                                      </p:cBhvr>
                                      <p:tavLst>
                                        <p:tav tm="0">
                                          <p:val>
                                            <p:fltVal val="90"/>
                                          </p:val>
                                        </p:tav>
                                        <p:tav tm="100000">
                                          <p:val>
                                            <p:fltVal val="0"/>
                                          </p:val>
                                        </p:tav>
                                      </p:tavLst>
                                    </p:anim>
                                    <p:animEffect transition="in" filter="fade">
                                      <p:cBhvr>
                                        <p:cTn id="16" dur="10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fltVal val="0"/>
                                          </p:val>
                                        </p:tav>
                                        <p:tav tm="100000">
                                          <p:val>
                                            <p:strVal val="#ppt_w"/>
                                          </p:val>
                                        </p:tav>
                                      </p:tavLst>
                                    </p:anim>
                                    <p:anim calcmode="lin" valueType="num">
                                      <p:cBhvr>
                                        <p:cTn id="22" dur="1000" fill="hold"/>
                                        <p:tgtEl>
                                          <p:spTgt spid="10"/>
                                        </p:tgtEl>
                                        <p:attrNameLst>
                                          <p:attrName>ppt_h</p:attrName>
                                        </p:attrNameLst>
                                      </p:cBhvr>
                                      <p:tavLst>
                                        <p:tav tm="0">
                                          <p:val>
                                            <p:fltVal val="0"/>
                                          </p:val>
                                        </p:tav>
                                        <p:tav tm="100000">
                                          <p:val>
                                            <p:strVal val="#ppt_h"/>
                                          </p:val>
                                        </p:tav>
                                      </p:tavLst>
                                    </p:anim>
                                    <p:anim calcmode="lin" valueType="num">
                                      <p:cBhvr>
                                        <p:cTn id="23" dur="1000" fill="hold"/>
                                        <p:tgtEl>
                                          <p:spTgt spid="10"/>
                                        </p:tgtEl>
                                        <p:attrNameLst>
                                          <p:attrName>style.rotation</p:attrName>
                                        </p:attrNameLst>
                                      </p:cBhvr>
                                      <p:tavLst>
                                        <p:tav tm="0">
                                          <p:val>
                                            <p:fltVal val="90"/>
                                          </p:val>
                                        </p:tav>
                                        <p:tav tm="100000">
                                          <p:val>
                                            <p:fltVal val="0"/>
                                          </p:val>
                                        </p:tav>
                                      </p:tavLst>
                                    </p:anim>
                                    <p:animEffect transition="in" filter="fade">
                                      <p:cBhvr>
                                        <p:cTn id="24" dur="1000"/>
                                        <p:tgtEl>
                                          <p:spTgt spid="10"/>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1000" fill="hold"/>
                                        <p:tgtEl>
                                          <p:spTgt spid="13"/>
                                        </p:tgtEl>
                                        <p:attrNameLst>
                                          <p:attrName>ppt_w</p:attrName>
                                        </p:attrNameLst>
                                      </p:cBhvr>
                                      <p:tavLst>
                                        <p:tav tm="0">
                                          <p:val>
                                            <p:fltVal val="0"/>
                                          </p:val>
                                        </p:tav>
                                        <p:tav tm="100000">
                                          <p:val>
                                            <p:strVal val="#ppt_w"/>
                                          </p:val>
                                        </p:tav>
                                      </p:tavLst>
                                    </p:anim>
                                    <p:anim calcmode="lin" valueType="num">
                                      <p:cBhvr>
                                        <p:cTn id="28" dur="1000" fill="hold"/>
                                        <p:tgtEl>
                                          <p:spTgt spid="13"/>
                                        </p:tgtEl>
                                        <p:attrNameLst>
                                          <p:attrName>ppt_h</p:attrName>
                                        </p:attrNameLst>
                                      </p:cBhvr>
                                      <p:tavLst>
                                        <p:tav tm="0">
                                          <p:val>
                                            <p:fltVal val="0"/>
                                          </p:val>
                                        </p:tav>
                                        <p:tav tm="100000">
                                          <p:val>
                                            <p:strVal val="#ppt_h"/>
                                          </p:val>
                                        </p:tav>
                                      </p:tavLst>
                                    </p:anim>
                                    <p:anim calcmode="lin" valueType="num">
                                      <p:cBhvr>
                                        <p:cTn id="29" dur="1000" fill="hold"/>
                                        <p:tgtEl>
                                          <p:spTgt spid="13"/>
                                        </p:tgtEl>
                                        <p:attrNameLst>
                                          <p:attrName>style.rotation</p:attrName>
                                        </p:attrNameLst>
                                      </p:cBhvr>
                                      <p:tavLst>
                                        <p:tav tm="0">
                                          <p:val>
                                            <p:fltVal val="90"/>
                                          </p:val>
                                        </p:tav>
                                        <p:tav tm="100000">
                                          <p:val>
                                            <p:fltVal val="0"/>
                                          </p:val>
                                        </p:tav>
                                      </p:tavLst>
                                    </p:anim>
                                    <p:animEffect transition="in" filter="fade">
                                      <p:cBhvr>
                                        <p:cTn id="30" dur="10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1000" fill="hold"/>
                                        <p:tgtEl>
                                          <p:spTgt spid="11"/>
                                        </p:tgtEl>
                                        <p:attrNameLst>
                                          <p:attrName>ppt_w</p:attrName>
                                        </p:attrNameLst>
                                      </p:cBhvr>
                                      <p:tavLst>
                                        <p:tav tm="0">
                                          <p:val>
                                            <p:fltVal val="0"/>
                                          </p:val>
                                        </p:tav>
                                        <p:tav tm="100000">
                                          <p:val>
                                            <p:strVal val="#ppt_w"/>
                                          </p:val>
                                        </p:tav>
                                      </p:tavLst>
                                    </p:anim>
                                    <p:anim calcmode="lin" valueType="num">
                                      <p:cBhvr>
                                        <p:cTn id="36" dur="1000" fill="hold"/>
                                        <p:tgtEl>
                                          <p:spTgt spid="11"/>
                                        </p:tgtEl>
                                        <p:attrNameLst>
                                          <p:attrName>ppt_h</p:attrName>
                                        </p:attrNameLst>
                                      </p:cBhvr>
                                      <p:tavLst>
                                        <p:tav tm="0">
                                          <p:val>
                                            <p:fltVal val="0"/>
                                          </p:val>
                                        </p:tav>
                                        <p:tav tm="100000">
                                          <p:val>
                                            <p:strVal val="#ppt_h"/>
                                          </p:val>
                                        </p:tav>
                                      </p:tavLst>
                                    </p:anim>
                                    <p:anim calcmode="lin" valueType="num">
                                      <p:cBhvr>
                                        <p:cTn id="37" dur="1000" fill="hold"/>
                                        <p:tgtEl>
                                          <p:spTgt spid="11"/>
                                        </p:tgtEl>
                                        <p:attrNameLst>
                                          <p:attrName>style.rotation</p:attrName>
                                        </p:attrNameLst>
                                      </p:cBhvr>
                                      <p:tavLst>
                                        <p:tav tm="0">
                                          <p:val>
                                            <p:fltVal val="90"/>
                                          </p:val>
                                        </p:tav>
                                        <p:tav tm="100000">
                                          <p:val>
                                            <p:fltVal val="0"/>
                                          </p:val>
                                        </p:tav>
                                      </p:tavLst>
                                    </p:anim>
                                    <p:animEffect transition="in" filter="fade">
                                      <p:cBhvr>
                                        <p:cTn id="38" dur="1000"/>
                                        <p:tgtEl>
                                          <p:spTgt spid="11"/>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1000" fill="hold"/>
                                        <p:tgtEl>
                                          <p:spTgt spid="14"/>
                                        </p:tgtEl>
                                        <p:attrNameLst>
                                          <p:attrName>ppt_w</p:attrName>
                                        </p:attrNameLst>
                                      </p:cBhvr>
                                      <p:tavLst>
                                        <p:tav tm="0">
                                          <p:val>
                                            <p:fltVal val="0"/>
                                          </p:val>
                                        </p:tav>
                                        <p:tav tm="100000">
                                          <p:val>
                                            <p:strVal val="#ppt_w"/>
                                          </p:val>
                                        </p:tav>
                                      </p:tavLst>
                                    </p:anim>
                                    <p:anim calcmode="lin" valueType="num">
                                      <p:cBhvr>
                                        <p:cTn id="42" dur="1000" fill="hold"/>
                                        <p:tgtEl>
                                          <p:spTgt spid="14"/>
                                        </p:tgtEl>
                                        <p:attrNameLst>
                                          <p:attrName>ppt_h</p:attrName>
                                        </p:attrNameLst>
                                      </p:cBhvr>
                                      <p:tavLst>
                                        <p:tav tm="0">
                                          <p:val>
                                            <p:fltVal val="0"/>
                                          </p:val>
                                        </p:tav>
                                        <p:tav tm="100000">
                                          <p:val>
                                            <p:strVal val="#ppt_h"/>
                                          </p:val>
                                        </p:tav>
                                      </p:tavLst>
                                    </p:anim>
                                    <p:anim calcmode="lin" valueType="num">
                                      <p:cBhvr>
                                        <p:cTn id="43" dur="1000" fill="hold"/>
                                        <p:tgtEl>
                                          <p:spTgt spid="14"/>
                                        </p:tgtEl>
                                        <p:attrNameLst>
                                          <p:attrName>style.rotation</p:attrName>
                                        </p:attrNameLst>
                                      </p:cBhvr>
                                      <p:tavLst>
                                        <p:tav tm="0">
                                          <p:val>
                                            <p:fltVal val="90"/>
                                          </p:val>
                                        </p:tav>
                                        <p:tav tm="100000">
                                          <p:val>
                                            <p:fltVal val="0"/>
                                          </p:val>
                                        </p:tav>
                                      </p:tavLst>
                                    </p:anim>
                                    <p:animEffect transition="in" filter="fade">
                                      <p:cBhvr>
                                        <p:cTn id="4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 7">
            <a:extLst>
              <a:ext uri="{FF2B5EF4-FFF2-40B4-BE49-F238E27FC236}">
                <a16:creationId xmlns="" xmlns:a16="http://schemas.microsoft.com/office/drawing/2014/main" id="{2F4F05F8-1299-19C8-8984-E78DA9BCEBB3}"/>
              </a:ext>
            </a:extLst>
          </p:cNvPr>
          <p:cNvGrpSpPr/>
          <p:nvPr/>
        </p:nvGrpSpPr>
        <p:grpSpPr>
          <a:xfrm>
            <a:off x="2029968" y="2988651"/>
            <a:ext cx="9930384" cy="1116835"/>
            <a:chOff x="2039112" y="558122"/>
            <a:chExt cx="9930384" cy="1116835"/>
          </a:xfrm>
        </p:grpSpPr>
        <p:sp>
          <p:nvSpPr>
            <p:cNvPr id="4" name="Dikdörtgen 3">
              <a:extLst>
                <a:ext uri="{FF2B5EF4-FFF2-40B4-BE49-F238E27FC236}">
                  <a16:creationId xmlns="" xmlns:a16="http://schemas.microsoft.com/office/drawing/2014/main" id="{25FA1089-53D4-0B7E-8D71-A7BE7538A221}"/>
                </a:ext>
              </a:extLst>
            </p:cNvPr>
            <p:cNvSpPr/>
            <p:nvPr/>
          </p:nvSpPr>
          <p:spPr>
            <a:xfrm>
              <a:off x="3035809" y="976228"/>
              <a:ext cx="7918704" cy="698729"/>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5" name="Grup 4">
              <a:extLst>
                <a:ext uri="{FF2B5EF4-FFF2-40B4-BE49-F238E27FC236}">
                  <a16:creationId xmlns="" xmlns:a16="http://schemas.microsoft.com/office/drawing/2014/main" id="{7B35D1C5-C649-3C8F-CEAF-3A8A261DC521}"/>
                </a:ext>
              </a:extLst>
            </p:cNvPr>
            <p:cNvGrpSpPr/>
            <p:nvPr/>
          </p:nvGrpSpPr>
          <p:grpSpPr>
            <a:xfrm>
              <a:off x="2039112" y="558122"/>
              <a:ext cx="9930384" cy="914400"/>
              <a:chOff x="2286000" y="1615815"/>
              <a:chExt cx="9930384" cy="914400"/>
            </a:xfrm>
          </p:grpSpPr>
          <p:sp>
            <p:nvSpPr>
              <p:cNvPr id="6" name="Dikdörtgen 5">
                <a:extLst>
                  <a:ext uri="{FF2B5EF4-FFF2-40B4-BE49-F238E27FC236}">
                    <a16:creationId xmlns="" xmlns:a16="http://schemas.microsoft.com/office/drawing/2014/main" id="{5C442E1D-120A-DD64-4FEC-8A1E091DE734}"/>
                  </a:ext>
                </a:extLst>
              </p:cNvPr>
              <p:cNvSpPr/>
              <p:nvPr/>
            </p:nvSpPr>
            <p:spPr>
              <a:xfrm>
                <a:off x="3145536" y="1615815"/>
                <a:ext cx="8193024" cy="914400"/>
              </a:xfrm>
              <a:prstGeom prst="rect">
                <a:avLst/>
              </a:prstGeom>
              <a:solidFill>
                <a:srgbClr val="F353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a:extLst>
                  <a:ext uri="{FF2B5EF4-FFF2-40B4-BE49-F238E27FC236}">
                    <a16:creationId xmlns="" xmlns:a16="http://schemas.microsoft.com/office/drawing/2014/main" id="{CC261C78-E05A-2070-8399-E5B76B8E18B7}"/>
                  </a:ext>
                </a:extLst>
              </p:cNvPr>
              <p:cNvSpPr txBox="1"/>
              <p:nvPr/>
            </p:nvSpPr>
            <p:spPr>
              <a:xfrm>
                <a:off x="2286000" y="1719072"/>
                <a:ext cx="9930384" cy="707886"/>
              </a:xfrm>
              <a:prstGeom prst="rect">
                <a:avLst/>
              </a:prstGeom>
              <a:noFill/>
            </p:spPr>
            <p:txBody>
              <a:bodyPr wrap="square" rtlCol="0">
                <a:spAutoFit/>
              </a:bodyPr>
              <a:lstStyle/>
              <a:p>
                <a:pPr algn="ctr"/>
                <a:r>
                  <a:rPr lang="tr-TR" sz="4000" dirty="0">
                    <a:latin typeface="Arial Black" panose="020B0A04020102020204" pitchFamily="34" charset="0"/>
                  </a:rPr>
                  <a:t>Liselere Geçiş Sınavı Nedir?</a:t>
                </a:r>
              </a:p>
            </p:txBody>
          </p:sp>
        </p:grpSp>
      </p:grpSp>
      <p:sp>
        <p:nvSpPr>
          <p:cNvPr id="9" name="Yıldız: 5 Nokta 8">
            <a:extLst>
              <a:ext uri="{FF2B5EF4-FFF2-40B4-BE49-F238E27FC236}">
                <a16:creationId xmlns="" xmlns:a16="http://schemas.microsoft.com/office/drawing/2014/main" id="{6EA93F42-6C54-0CFE-6922-FDE352369724}"/>
              </a:ext>
            </a:extLst>
          </p:cNvPr>
          <p:cNvSpPr/>
          <p:nvPr/>
        </p:nvSpPr>
        <p:spPr>
          <a:xfrm>
            <a:off x="1225296" y="4846320"/>
            <a:ext cx="438912" cy="384048"/>
          </a:xfrm>
          <a:prstGeom prst="star5">
            <a:avLst/>
          </a:prstGeom>
          <a:solidFill>
            <a:srgbClr val="F35305"/>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0" name="Yıldız: 5 Nokta 9">
            <a:extLst>
              <a:ext uri="{FF2B5EF4-FFF2-40B4-BE49-F238E27FC236}">
                <a16:creationId xmlns="" xmlns:a16="http://schemas.microsoft.com/office/drawing/2014/main" id="{92DC1389-CD50-4338-C960-42B6189D0AA0}"/>
              </a:ext>
            </a:extLst>
          </p:cNvPr>
          <p:cNvSpPr/>
          <p:nvPr/>
        </p:nvSpPr>
        <p:spPr>
          <a:xfrm>
            <a:off x="1225296" y="5657088"/>
            <a:ext cx="438912" cy="384048"/>
          </a:xfrm>
          <a:prstGeom prst="star5">
            <a:avLst/>
          </a:prstGeom>
          <a:solidFill>
            <a:srgbClr val="F35305"/>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2" name="Metin kutusu 11">
            <a:extLst>
              <a:ext uri="{FF2B5EF4-FFF2-40B4-BE49-F238E27FC236}">
                <a16:creationId xmlns="" xmlns:a16="http://schemas.microsoft.com/office/drawing/2014/main" id="{9DAEF5AA-24D8-3458-D5BB-FC38AFA3279B}"/>
              </a:ext>
            </a:extLst>
          </p:cNvPr>
          <p:cNvSpPr txBox="1"/>
          <p:nvPr/>
        </p:nvSpPr>
        <p:spPr>
          <a:xfrm>
            <a:off x="1773936" y="4785723"/>
            <a:ext cx="11814048" cy="523220"/>
          </a:xfrm>
          <a:prstGeom prst="rect">
            <a:avLst/>
          </a:prstGeom>
          <a:noFill/>
        </p:spPr>
        <p:txBody>
          <a:bodyPr wrap="square" rtlCol="0">
            <a:spAutoFit/>
          </a:bodyPr>
          <a:lstStyle/>
          <a:p>
            <a:r>
              <a:rPr lang="tr-TR" sz="2800" b="1" dirty="0">
                <a:solidFill>
                  <a:srgbClr val="F35305"/>
                </a:solidFill>
              </a:rPr>
              <a:t>Ortaöğretim Kurumlarına Öğrenci Seçmek Amacıyla Yapılan Bir Sınavdır.</a:t>
            </a:r>
          </a:p>
        </p:txBody>
      </p:sp>
      <p:sp>
        <p:nvSpPr>
          <p:cNvPr id="14" name="Metin kutusu 13">
            <a:extLst>
              <a:ext uri="{FF2B5EF4-FFF2-40B4-BE49-F238E27FC236}">
                <a16:creationId xmlns="" xmlns:a16="http://schemas.microsoft.com/office/drawing/2014/main" id="{2F2FBA4C-831D-9CCA-933B-2CF457777C5B}"/>
              </a:ext>
            </a:extLst>
          </p:cNvPr>
          <p:cNvSpPr txBox="1"/>
          <p:nvPr/>
        </p:nvSpPr>
        <p:spPr>
          <a:xfrm>
            <a:off x="1773936" y="5587502"/>
            <a:ext cx="11814048" cy="523220"/>
          </a:xfrm>
          <a:prstGeom prst="rect">
            <a:avLst/>
          </a:prstGeom>
          <a:noFill/>
        </p:spPr>
        <p:txBody>
          <a:bodyPr wrap="square" rtlCol="0">
            <a:spAutoFit/>
          </a:bodyPr>
          <a:lstStyle/>
          <a:p>
            <a:r>
              <a:rPr lang="tr-TR" sz="2800" b="1" dirty="0">
                <a:solidFill>
                  <a:srgbClr val="F35305"/>
                </a:solidFill>
              </a:rPr>
              <a:t>Liselere Geçiş Sınavı 2 Oturum Şeklinde Yapılmaktadır.</a:t>
            </a:r>
          </a:p>
        </p:txBody>
      </p:sp>
      <p:sp>
        <p:nvSpPr>
          <p:cNvPr id="21" name="Yıldız: 5 Nokta 20">
            <a:extLst>
              <a:ext uri="{FF2B5EF4-FFF2-40B4-BE49-F238E27FC236}">
                <a16:creationId xmlns="" xmlns:a16="http://schemas.microsoft.com/office/drawing/2014/main" id="{2530C56A-E7F4-F4D7-A3FC-5B279FB4CE8F}"/>
              </a:ext>
            </a:extLst>
          </p:cNvPr>
          <p:cNvSpPr/>
          <p:nvPr/>
        </p:nvSpPr>
        <p:spPr>
          <a:xfrm>
            <a:off x="1225296" y="6537442"/>
            <a:ext cx="438912" cy="384048"/>
          </a:xfrm>
          <a:prstGeom prst="star5">
            <a:avLst/>
          </a:prstGeom>
          <a:solidFill>
            <a:srgbClr val="F35305"/>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2" name="Metin kutusu 21">
            <a:extLst>
              <a:ext uri="{FF2B5EF4-FFF2-40B4-BE49-F238E27FC236}">
                <a16:creationId xmlns="" xmlns:a16="http://schemas.microsoft.com/office/drawing/2014/main" id="{6408B847-4DD1-C310-FAA4-9A3B9D0029DE}"/>
              </a:ext>
            </a:extLst>
          </p:cNvPr>
          <p:cNvSpPr txBox="1"/>
          <p:nvPr/>
        </p:nvSpPr>
        <p:spPr>
          <a:xfrm>
            <a:off x="1773936" y="6467856"/>
            <a:ext cx="11814048" cy="523220"/>
          </a:xfrm>
          <a:prstGeom prst="rect">
            <a:avLst/>
          </a:prstGeom>
          <a:noFill/>
        </p:spPr>
        <p:txBody>
          <a:bodyPr wrap="square" rtlCol="0">
            <a:spAutoFit/>
          </a:bodyPr>
          <a:lstStyle/>
          <a:p>
            <a:r>
              <a:rPr lang="tr-TR" sz="2800" b="1" dirty="0">
                <a:solidFill>
                  <a:srgbClr val="F35305"/>
                </a:solidFill>
              </a:rPr>
              <a:t>Sınav Haziran Ayında Tek Gün Olarak Yapılmaktadır.</a:t>
            </a:r>
          </a:p>
        </p:txBody>
      </p:sp>
      <p:grpSp>
        <p:nvGrpSpPr>
          <p:cNvPr id="23" name="Grup 22">
            <a:extLst>
              <a:ext uri="{FF2B5EF4-FFF2-40B4-BE49-F238E27FC236}">
                <a16:creationId xmlns="" xmlns:a16="http://schemas.microsoft.com/office/drawing/2014/main" id="{1B37B9D6-9990-B837-AD11-1420DC1EFE41}"/>
              </a:ext>
            </a:extLst>
          </p:cNvPr>
          <p:cNvGrpSpPr/>
          <p:nvPr/>
        </p:nvGrpSpPr>
        <p:grpSpPr>
          <a:xfrm>
            <a:off x="2029968" y="7882128"/>
            <a:ext cx="9930384" cy="1684343"/>
            <a:chOff x="2039112" y="558122"/>
            <a:chExt cx="9930384" cy="1118061"/>
          </a:xfrm>
        </p:grpSpPr>
        <p:sp>
          <p:nvSpPr>
            <p:cNvPr id="24" name="Dikdörtgen 23">
              <a:extLst>
                <a:ext uri="{FF2B5EF4-FFF2-40B4-BE49-F238E27FC236}">
                  <a16:creationId xmlns="" xmlns:a16="http://schemas.microsoft.com/office/drawing/2014/main" id="{04C12BE9-9EE8-A65B-634B-C91AD7806BFD}"/>
                </a:ext>
              </a:extLst>
            </p:cNvPr>
            <p:cNvSpPr/>
            <p:nvPr/>
          </p:nvSpPr>
          <p:spPr>
            <a:xfrm>
              <a:off x="3035809" y="976228"/>
              <a:ext cx="7918704" cy="698729"/>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25" name="Grup 24">
              <a:extLst>
                <a:ext uri="{FF2B5EF4-FFF2-40B4-BE49-F238E27FC236}">
                  <a16:creationId xmlns="" xmlns:a16="http://schemas.microsoft.com/office/drawing/2014/main" id="{15FCF5E8-9D64-BC14-8909-BFBA0D2F5014}"/>
                </a:ext>
              </a:extLst>
            </p:cNvPr>
            <p:cNvGrpSpPr/>
            <p:nvPr/>
          </p:nvGrpSpPr>
          <p:grpSpPr>
            <a:xfrm>
              <a:off x="2039112" y="558122"/>
              <a:ext cx="9930384" cy="1118061"/>
              <a:chOff x="2286000" y="1615815"/>
              <a:chExt cx="9930384" cy="1118061"/>
            </a:xfrm>
          </p:grpSpPr>
          <p:sp>
            <p:nvSpPr>
              <p:cNvPr id="26" name="Dikdörtgen 25">
                <a:extLst>
                  <a:ext uri="{FF2B5EF4-FFF2-40B4-BE49-F238E27FC236}">
                    <a16:creationId xmlns="" xmlns:a16="http://schemas.microsoft.com/office/drawing/2014/main" id="{FFA37989-AE25-5F3C-3E3E-EB852C5CFC4B}"/>
                  </a:ext>
                </a:extLst>
              </p:cNvPr>
              <p:cNvSpPr/>
              <p:nvPr/>
            </p:nvSpPr>
            <p:spPr>
              <a:xfrm>
                <a:off x="3145536" y="1615815"/>
                <a:ext cx="8193024" cy="914400"/>
              </a:xfrm>
              <a:prstGeom prst="rect">
                <a:avLst/>
              </a:prstGeom>
              <a:solidFill>
                <a:srgbClr val="F353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7" name="Metin kutusu 26">
                <a:extLst>
                  <a:ext uri="{FF2B5EF4-FFF2-40B4-BE49-F238E27FC236}">
                    <a16:creationId xmlns="" xmlns:a16="http://schemas.microsoft.com/office/drawing/2014/main" id="{07CD1640-DB3A-7A87-A0C9-78139FB676EB}"/>
                  </a:ext>
                </a:extLst>
              </p:cNvPr>
              <p:cNvSpPr txBox="1"/>
              <p:nvPr/>
            </p:nvSpPr>
            <p:spPr>
              <a:xfrm>
                <a:off x="2286000" y="1779769"/>
                <a:ext cx="9930384" cy="954107"/>
              </a:xfrm>
              <a:prstGeom prst="rect">
                <a:avLst/>
              </a:prstGeom>
              <a:noFill/>
            </p:spPr>
            <p:txBody>
              <a:bodyPr wrap="square" rtlCol="0">
                <a:spAutoFit/>
              </a:bodyPr>
              <a:lstStyle/>
              <a:p>
                <a:pPr algn="ctr"/>
                <a:r>
                  <a:rPr lang="tr-TR" sz="2800" dirty="0">
                    <a:latin typeface="Arial Black" panose="020B0A04020102020204" pitchFamily="34" charset="0"/>
                  </a:rPr>
                  <a:t>Liselere Geçiş Sınavına Kimler </a:t>
                </a:r>
              </a:p>
              <a:p>
                <a:pPr algn="ctr"/>
                <a:r>
                  <a:rPr lang="tr-TR" sz="2800" dirty="0">
                    <a:latin typeface="Arial Black" panose="020B0A04020102020204" pitchFamily="34" charset="0"/>
                  </a:rPr>
                  <a:t>Başvuru Yapabilir?</a:t>
                </a:r>
              </a:p>
            </p:txBody>
          </p:sp>
        </p:grpSp>
      </p:grpSp>
      <p:sp>
        <p:nvSpPr>
          <p:cNvPr id="28" name="Yıldız: 5 Nokta 27">
            <a:extLst>
              <a:ext uri="{FF2B5EF4-FFF2-40B4-BE49-F238E27FC236}">
                <a16:creationId xmlns="" xmlns:a16="http://schemas.microsoft.com/office/drawing/2014/main" id="{C01225BC-F0CC-4F57-6D1D-8DFF7C5FB0FB}"/>
              </a:ext>
            </a:extLst>
          </p:cNvPr>
          <p:cNvSpPr/>
          <p:nvPr/>
        </p:nvSpPr>
        <p:spPr>
          <a:xfrm>
            <a:off x="1225296" y="10273267"/>
            <a:ext cx="438912" cy="384048"/>
          </a:xfrm>
          <a:prstGeom prst="star5">
            <a:avLst/>
          </a:prstGeom>
          <a:solidFill>
            <a:srgbClr val="F35305"/>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9" name="Metin kutusu 28">
            <a:extLst>
              <a:ext uri="{FF2B5EF4-FFF2-40B4-BE49-F238E27FC236}">
                <a16:creationId xmlns="" xmlns:a16="http://schemas.microsoft.com/office/drawing/2014/main" id="{B7F49E38-9001-BCC5-5547-867C453AFB8A}"/>
              </a:ext>
            </a:extLst>
          </p:cNvPr>
          <p:cNvSpPr txBox="1"/>
          <p:nvPr/>
        </p:nvSpPr>
        <p:spPr>
          <a:xfrm>
            <a:off x="1773936" y="10273267"/>
            <a:ext cx="11814048" cy="1384995"/>
          </a:xfrm>
          <a:prstGeom prst="rect">
            <a:avLst/>
          </a:prstGeom>
          <a:noFill/>
        </p:spPr>
        <p:txBody>
          <a:bodyPr wrap="square" rtlCol="0">
            <a:spAutoFit/>
          </a:bodyPr>
          <a:lstStyle/>
          <a:p>
            <a:r>
              <a:rPr lang="tr-TR" sz="2800" b="1" dirty="0">
                <a:solidFill>
                  <a:srgbClr val="F35305"/>
                </a:solidFill>
              </a:rPr>
              <a:t>2024-2025 Eğitim Ve Öğretim Yılında Ortaokul Veya İmam Hatip Ortaokulu </a:t>
            </a:r>
          </a:p>
          <a:p>
            <a:r>
              <a:rPr lang="tr-TR" sz="2800" b="1" dirty="0">
                <a:solidFill>
                  <a:srgbClr val="F35305"/>
                </a:solidFill>
              </a:rPr>
              <a:t>8’inci Sınıfını Başarıyla Tamamlamış Ya Da Açık Öğretim Ortaokulundan </a:t>
            </a:r>
          </a:p>
          <a:p>
            <a:r>
              <a:rPr lang="tr-TR" sz="2800" b="1" dirty="0">
                <a:solidFill>
                  <a:srgbClr val="F35305"/>
                </a:solidFill>
              </a:rPr>
              <a:t>Mezun Durumda Olabilecek Öğrenciler Sınava Başvuru Yapabileceklerdir.</a:t>
            </a:r>
          </a:p>
        </p:txBody>
      </p:sp>
      <p:pic>
        <p:nvPicPr>
          <p:cNvPr id="35" name="Resim 34">
            <a:extLst>
              <a:ext uri="{FF2B5EF4-FFF2-40B4-BE49-F238E27FC236}">
                <a16:creationId xmlns="" xmlns:a16="http://schemas.microsoft.com/office/drawing/2014/main" id="{A47A7802-3F18-581D-3961-90C330430932}"/>
              </a:ext>
            </a:extLst>
          </p:cNvPr>
          <p:cNvPicPr>
            <a:picLocks noChangeAspect="1"/>
          </p:cNvPicPr>
          <p:nvPr/>
        </p:nvPicPr>
        <p:blipFill>
          <a:blip r:embed="rId2"/>
          <a:stretch>
            <a:fillRect/>
          </a:stretch>
        </p:blipFill>
        <p:spPr>
          <a:xfrm>
            <a:off x="420624" y="123915"/>
            <a:ext cx="2350007" cy="3688964"/>
          </a:xfrm>
          <a:prstGeom prst="rect">
            <a:avLst/>
          </a:prstGeom>
        </p:spPr>
      </p:pic>
    </p:spTree>
    <p:extLst>
      <p:ext uri="{BB962C8B-B14F-4D97-AF65-F5344CB8AC3E}">
        <p14:creationId xmlns:p14="http://schemas.microsoft.com/office/powerpoint/2010/main" val="305171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ppt_x"/>
                                          </p:val>
                                        </p:tav>
                                        <p:tav tm="100000">
                                          <p:val>
                                            <p:strVal val="#ppt_x"/>
                                          </p:val>
                                        </p:tav>
                                      </p:tavLst>
                                    </p:anim>
                                    <p:anim calcmode="lin" valueType="num">
                                      <p:cBhvr additive="base">
                                        <p:cTn id="2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fill="hold"/>
                                        <p:tgtEl>
                                          <p:spTgt spid="23"/>
                                        </p:tgtEl>
                                        <p:attrNameLst>
                                          <p:attrName>ppt_x</p:attrName>
                                        </p:attrNameLst>
                                      </p:cBhvr>
                                      <p:tavLst>
                                        <p:tav tm="0">
                                          <p:val>
                                            <p:strVal val="#ppt_x"/>
                                          </p:val>
                                        </p:tav>
                                        <p:tav tm="100000">
                                          <p:val>
                                            <p:strVal val="#ppt_x"/>
                                          </p:val>
                                        </p:tav>
                                      </p:tavLst>
                                    </p:anim>
                                    <p:anim calcmode="lin" valueType="num">
                                      <p:cBhvr additive="base">
                                        <p:cTn id="50" dur="500" fill="hold"/>
                                        <p:tgtEl>
                                          <p:spTgt spid="23"/>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additive="base">
                                        <p:cTn id="53" dur="500" fill="hold"/>
                                        <p:tgtEl>
                                          <p:spTgt spid="28"/>
                                        </p:tgtEl>
                                        <p:attrNameLst>
                                          <p:attrName>ppt_x</p:attrName>
                                        </p:attrNameLst>
                                      </p:cBhvr>
                                      <p:tavLst>
                                        <p:tav tm="0">
                                          <p:val>
                                            <p:strVal val="#ppt_x"/>
                                          </p:val>
                                        </p:tav>
                                        <p:tav tm="100000">
                                          <p:val>
                                            <p:strVal val="#ppt_x"/>
                                          </p:val>
                                        </p:tav>
                                      </p:tavLst>
                                    </p:anim>
                                    <p:anim calcmode="lin" valueType="num">
                                      <p:cBhvr additive="base">
                                        <p:cTn id="5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p:bldP spid="14" grpId="0"/>
      <p:bldP spid="21" grpId="0" animBg="1"/>
      <p:bldP spid="22" grpId="0"/>
      <p:bldP spid="28" grpId="0" animBg="1"/>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a:extLst>
              <a:ext uri="{FF2B5EF4-FFF2-40B4-BE49-F238E27FC236}">
                <a16:creationId xmlns="" xmlns:a16="http://schemas.microsoft.com/office/drawing/2014/main" id="{C12D7638-C40E-246C-9B52-8B4A33AD803C}"/>
              </a:ext>
            </a:extLst>
          </p:cNvPr>
          <p:cNvPicPr>
            <a:picLocks noChangeAspect="1"/>
          </p:cNvPicPr>
          <p:nvPr/>
        </p:nvPicPr>
        <p:blipFill>
          <a:blip r:embed="rId2"/>
          <a:stretch>
            <a:fillRect/>
          </a:stretch>
        </p:blipFill>
        <p:spPr>
          <a:xfrm>
            <a:off x="716843" y="2994339"/>
            <a:ext cx="4363607" cy="2290894"/>
          </a:xfrm>
          <a:prstGeom prst="rect">
            <a:avLst/>
          </a:prstGeom>
        </p:spPr>
      </p:pic>
      <p:pic>
        <p:nvPicPr>
          <p:cNvPr id="12" name="Resim 11">
            <a:extLst>
              <a:ext uri="{FF2B5EF4-FFF2-40B4-BE49-F238E27FC236}">
                <a16:creationId xmlns="" xmlns:a16="http://schemas.microsoft.com/office/drawing/2014/main" id="{2D265059-816B-090C-531D-808570AFE8BF}"/>
              </a:ext>
            </a:extLst>
          </p:cNvPr>
          <p:cNvPicPr>
            <a:picLocks noChangeAspect="1"/>
          </p:cNvPicPr>
          <p:nvPr/>
        </p:nvPicPr>
        <p:blipFill>
          <a:blip r:embed="rId3"/>
          <a:stretch>
            <a:fillRect/>
          </a:stretch>
        </p:blipFill>
        <p:spPr>
          <a:xfrm>
            <a:off x="716844" y="6124297"/>
            <a:ext cx="4363607" cy="2368919"/>
          </a:xfrm>
          <a:prstGeom prst="rect">
            <a:avLst/>
          </a:prstGeom>
        </p:spPr>
      </p:pic>
      <p:pic>
        <p:nvPicPr>
          <p:cNvPr id="14" name="Resim 13">
            <a:extLst>
              <a:ext uri="{FF2B5EF4-FFF2-40B4-BE49-F238E27FC236}">
                <a16:creationId xmlns="" xmlns:a16="http://schemas.microsoft.com/office/drawing/2014/main" id="{B441FF28-701C-51EC-9B2A-D098D5F3F636}"/>
              </a:ext>
            </a:extLst>
          </p:cNvPr>
          <p:cNvPicPr>
            <a:picLocks noChangeAspect="1"/>
          </p:cNvPicPr>
          <p:nvPr/>
        </p:nvPicPr>
        <p:blipFill>
          <a:blip r:embed="rId4"/>
          <a:stretch>
            <a:fillRect/>
          </a:stretch>
        </p:blipFill>
        <p:spPr>
          <a:xfrm>
            <a:off x="531366" y="9138189"/>
            <a:ext cx="4549084" cy="2887318"/>
          </a:xfrm>
          <a:prstGeom prst="rect">
            <a:avLst/>
          </a:prstGeom>
        </p:spPr>
      </p:pic>
      <p:sp>
        <p:nvSpPr>
          <p:cNvPr id="15" name="Dikdörtgen 14">
            <a:extLst>
              <a:ext uri="{FF2B5EF4-FFF2-40B4-BE49-F238E27FC236}">
                <a16:creationId xmlns="" xmlns:a16="http://schemas.microsoft.com/office/drawing/2014/main" id="{0ACC7EDA-FE93-76D5-6D9D-44C930FC91C4}"/>
              </a:ext>
            </a:extLst>
          </p:cNvPr>
          <p:cNvSpPr/>
          <p:nvPr/>
        </p:nvSpPr>
        <p:spPr>
          <a:xfrm>
            <a:off x="6071616" y="2994339"/>
            <a:ext cx="6382512" cy="2290894"/>
          </a:xfrm>
          <a:prstGeom prst="rect">
            <a:avLst/>
          </a:prstGeom>
          <a:solidFill>
            <a:srgbClr val="92E3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000" b="1" dirty="0">
                <a:solidFill>
                  <a:schemeClr val="tx1"/>
                </a:solidFill>
              </a:rPr>
              <a:t>FEN LİSLERİ / ANADOLU LİSELERİ / SOSYAL BİLİMLER LİSELERİ</a:t>
            </a:r>
          </a:p>
        </p:txBody>
      </p:sp>
      <p:sp>
        <p:nvSpPr>
          <p:cNvPr id="16" name="Dikdörtgen 15">
            <a:extLst>
              <a:ext uri="{FF2B5EF4-FFF2-40B4-BE49-F238E27FC236}">
                <a16:creationId xmlns="" xmlns:a16="http://schemas.microsoft.com/office/drawing/2014/main" id="{C872A8CC-8F04-4A5F-C6E1-B2AA6033A906}"/>
              </a:ext>
            </a:extLst>
          </p:cNvPr>
          <p:cNvSpPr/>
          <p:nvPr/>
        </p:nvSpPr>
        <p:spPr>
          <a:xfrm>
            <a:off x="6071616" y="6202322"/>
            <a:ext cx="6382512" cy="2290894"/>
          </a:xfrm>
          <a:prstGeom prst="rect">
            <a:avLst/>
          </a:prstGeom>
          <a:solidFill>
            <a:srgbClr val="8F2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000" b="1" dirty="0"/>
              <a:t>PROJE İMAM HATİP LİSELERİ / PROJE MESLEK LİSELERİ </a:t>
            </a:r>
          </a:p>
        </p:txBody>
      </p:sp>
      <p:sp>
        <p:nvSpPr>
          <p:cNvPr id="17" name="Dikdörtgen 16">
            <a:extLst>
              <a:ext uri="{FF2B5EF4-FFF2-40B4-BE49-F238E27FC236}">
                <a16:creationId xmlns="" xmlns:a16="http://schemas.microsoft.com/office/drawing/2014/main" id="{1585A9EA-B64B-A39D-321A-951E9A6C0DCD}"/>
              </a:ext>
            </a:extLst>
          </p:cNvPr>
          <p:cNvSpPr/>
          <p:nvPr/>
        </p:nvSpPr>
        <p:spPr>
          <a:xfrm>
            <a:off x="6071616" y="9436401"/>
            <a:ext cx="6382512" cy="2290894"/>
          </a:xfrm>
          <a:prstGeom prst="rect">
            <a:avLst/>
          </a:prstGeom>
          <a:solidFill>
            <a:srgbClr val="E2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000" b="1" dirty="0"/>
              <a:t>ÖZEL YETENEK İLE ALAN FEN LİSELERİ / GÜZEL SANATLAR LİSELERİ / SPOR LİSELERİ  </a:t>
            </a:r>
          </a:p>
        </p:txBody>
      </p:sp>
      <p:sp>
        <p:nvSpPr>
          <p:cNvPr id="18" name="Ok: Sağ 17">
            <a:extLst>
              <a:ext uri="{FF2B5EF4-FFF2-40B4-BE49-F238E27FC236}">
                <a16:creationId xmlns="" xmlns:a16="http://schemas.microsoft.com/office/drawing/2014/main" id="{16AC5ECD-4053-74D9-D4A2-E18DA5CCD9BE}"/>
              </a:ext>
            </a:extLst>
          </p:cNvPr>
          <p:cNvSpPr/>
          <p:nvPr/>
        </p:nvSpPr>
        <p:spPr>
          <a:xfrm>
            <a:off x="5080450" y="4352544"/>
            <a:ext cx="841248" cy="566928"/>
          </a:xfrm>
          <a:prstGeom prst="rightArrow">
            <a:avLst/>
          </a:prstGeom>
          <a:solidFill>
            <a:srgbClr val="92E3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Ok: Sağ 18">
            <a:extLst>
              <a:ext uri="{FF2B5EF4-FFF2-40B4-BE49-F238E27FC236}">
                <a16:creationId xmlns="" xmlns:a16="http://schemas.microsoft.com/office/drawing/2014/main" id="{44C8A606-FC32-2A87-F96C-9EB9B0B5CC3B}"/>
              </a:ext>
            </a:extLst>
          </p:cNvPr>
          <p:cNvSpPr/>
          <p:nvPr/>
        </p:nvSpPr>
        <p:spPr>
          <a:xfrm>
            <a:off x="5080450" y="7628770"/>
            <a:ext cx="841248" cy="566928"/>
          </a:xfrm>
          <a:prstGeom prst="rightArrow">
            <a:avLst/>
          </a:prstGeom>
          <a:solidFill>
            <a:srgbClr val="8F28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Ok: Sağ 19">
            <a:extLst>
              <a:ext uri="{FF2B5EF4-FFF2-40B4-BE49-F238E27FC236}">
                <a16:creationId xmlns="" xmlns:a16="http://schemas.microsoft.com/office/drawing/2014/main" id="{634EDCEB-3226-16C1-77ED-6984588676B1}"/>
              </a:ext>
            </a:extLst>
          </p:cNvPr>
          <p:cNvSpPr/>
          <p:nvPr/>
        </p:nvSpPr>
        <p:spPr>
          <a:xfrm>
            <a:off x="5080450" y="10539235"/>
            <a:ext cx="841248" cy="566928"/>
          </a:xfrm>
          <a:prstGeom prst="rightArrow">
            <a:avLst/>
          </a:prstGeom>
          <a:solidFill>
            <a:srgbClr val="E2545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Dikdörtgen 20">
            <a:extLst>
              <a:ext uri="{FF2B5EF4-FFF2-40B4-BE49-F238E27FC236}">
                <a16:creationId xmlns="" xmlns:a16="http://schemas.microsoft.com/office/drawing/2014/main" id="{0AF9F01D-DFDD-2432-1981-3D44CC31E69C}"/>
              </a:ext>
            </a:extLst>
          </p:cNvPr>
          <p:cNvSpPr/>
          <p:nvPr/>
        </p:nvSpPr>
        <p:spPr>
          <a:xfrm>
            <a:off x="2779776" y="2021838"/>
            <a:ext cx="7918704" cy="698729"/>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4" name="Grup 3">
            <a:extLst>
              <a:ext uri="{FF2B5EF4-FFF2-40B4-BE49-F238E27FC236}">
                <a16:creationId xmlns="" xmlns:a16="http://schemas.microsoft.com/office/drawing/2014/main" id="{0592EB2E-35C8-EA10-9BF5-1FE5FA451E53}"/>
              </a:ext>
            </a:extLst>
          </p:cNvPr>
          <p:cNvGrpSpPr/>
          <p:nvPr/>
        </p:nvGrpSpPr>
        <p:grpSpPr>
          <a:xfrm>
            <a:off x="1892808" y="756279"/>
            <a:ext cx="9930384" cy="1798694"/>
            <a:chOff x="2139696" y="1615815"/>
            <a:chExt cx="9930384" cy="1798694"/>
          </a:xfrm>
        </p:grpSpPr>
        <p:sp>
          <p:nvSpPr>
            <p:cNvPr id="5" name="Dikdörtgen 4">
              <a:extLst>
                <a:ext uri="{FF2B5EF4-FFF2-40B4-BE49-F238E27FC236}">
                  <a16:creationId xmlns="" xmlns:a16="http://schemas.microsoft.com/office/drawing/2014/main" id="{AA0F717C-3168-87EF-87A9-D40ABF97C493}"/>
                </a:ext>
              </a:extLst>
            </p:cNvPr>
            <p:cNvSpPr/>
            <p:nvPr/>
          </p:nvSpPr>
          <p:spPr>
            <a:xfrm>
              <a:off x="2587752" y="1615815"/>
              <a:ext cx="8796528" cy="1798694"/>
            </a:xfrm>
            <a:prstGeom prst="rect">
              <a:avLst/>
            </a:prstGeom>
            <a:solidFill>
              <a:srgbClr val="F353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Metin kutusu 5">
              <a:extLst>
                <a:ext uri="{FF2B5EF4-FFF2-40B4-BE49-F238E27FC236}">
                  <a16:creationId xmlns="" xmlns:a16="http://schemas.microsoft.com/office/drawing/2014/main" id="{6A0501B6-DF14-6F08-68D5-FF9BFC116D69}"/>
                </a:ext>
              </a:extLst>
            </p:cNvPr>
            <p:cNvSpPr txBox="1"/>
            <p:nvPr/>
          </p:nvSpPr>
          <p:spPr>
            <a:xfrm>
              <a:off x="2139696" y="1847088"/>
              <a:ext cx="9930384" cy="1323439"/>
            </a:xfrm>
            <a:prstGeom prst="rect">
              <a:avLst/>
            </a:prstGeom>
            <a:noFill/>
          </p:spPr>
          <p:txBody>
            <a:bodyPr wrap="square" rtlCol="0">
              <a:spAutoFit/>
            </a:bodyPr>
            <a:lstStyle/>
            <a:p>
              <a:pPr algn="ctr"/>
              <a:r>
                <a:rPr lang="tr-TR" sz="4000" dirty="0">
                  <a:latin typeface="Arial Black" panose="020B0A04020102020204" pitchFamily="34" charset="0"/>
                </a:rPr>
                <a:t>SINAV / YETENEK SINAVI İLE ALAN LİSELER?</a:t>
              </a:r>
            </a:p>
          </p:txBody>
        </p:sp>
      </p:grpSp>
    </p:spTree>
    <p:extLst>
      <p:ext uri="{BB962C8B-B14F-4D97-AF65-F5344CB8AC3E}">
        <p14:creationId xmlns:p14="http://schemas.microsoft.com/office/powerpoint/2010/main" val="34035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 9">
            <a:extLst>
              <a:ext uri="{FF2B5EF4-FFF2-40B4-BE49-F238E27FC236}">
                <a16:creationId xmlns="" xmlns:a16="http://schemas.microsoft.com/office/drawing/2014/main" id="{4BE7CA20-4156-284C-C27E-A66204FB59ED}"/>
              </a:ext>
            </a:extLst>
          </p:cNvPr>
          <p:cNvGrpSpPr/>
          <p:nvPr/>
        </p:nvGrpSpPr>
        <p:grpSpPr>
          <a:xfrm>
            <a:off x="2029967" y="722714"/>
            <a:ext cx="9930384" cy="1116835"/>
            <a:chOff x="2039112" y="2057738"/>
            <a:chExt cx="9930384" cy="1116835"/>
          </a:xfrm>
        </p:grpSpPr>
        <p:sp>
          <p:nvSpPr>
            <p:cNvPr id="7" name="Dikdörtgen 6">
              <a:extLst>
                <a:ext uri="{FF2B5EF4-FFF2-40B4-BE49-F238E27FC236}">
                  <a16:creationId xmlns="" xmlns:a16="http://schemas.microsoft.com/office/drawing/2014/main" id="{24C44D44-BD22-7878-85D6-41A27D9D687F}"/>
                </a:ext>
              </a:extLst>
            </p:cNvPr>
            <p:cNvSpPr/>
            <p:nvPr/>
          </p:nvSpPr>
          <p:spPr>
            <a:xfrm>
              <a:off x="3035809" y="2475844"/>
              <a:ext cx="7918704" cy="698729"/>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a:extLst>
                <a:ext uri="{FF2B5EF4-FFF2-40B4-BE49-F238E27FC236}">
                  <a16:creationId xmlns="" xmlns:a16="http://schemas.microsoft.com/office/drawing/2014/main" id="{B6F20598-60DB-2786-28D1-A5D67C7EF247}"/>
                </a:ext>
              </a:extLst>
            </p:cNvPr>
            <p:cNvSpPr/>
            <p:nvPr/>
          </p:nvSpPr>
          <p:spPr>
            <a:xfrm>
              <a:off x="2898648" y="2057738"/>
              <a:ext cx="8193024" cy="914400"/>
            </a:xfrm>
            <a:prstGeom prst="rect">
              <a:avLst/>
            </a:prstGeom>
            <a:solidFill>
              <a:srgbClr val="F353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Metin kutusu 8">
              <a:extLst>
                <a:ext uri="{FF2B5EF4-FFF2-40B4-BE49-F238E27FC236}">
                  <a16:creationId xmlns="" xmlns:a16="http://schemas.microsoft.com/office/drawing/2014/main" id="{CCB1340C-F12D-0357-7542-513E7B59ACB2}"/>
                </a:ext>
              </a:extLst>
            </p:cNvPr>
            <p:cNvSpPr txBox="1"/>
            <p:nvPr/>
          </p:nvSpPr>
          <p:spPr>
            <a:xfrm>
              <a:off x="2039112" y="2160995"/>
              <a:ext cx="9930384" cy="707886"/>
            </a:xfrm>
            <a:prstGeom prst="rect">
              <a:avLst/>
            </a:prstGeom>
            <a:noFill/>
          </p:spPr>
          <p:txBody>
            <a:bodyPr wrap="square" rtlCol="0">
              <a:spAutoFit/>
            </a:bodyPr>
            <a:lstStyle/>
            <a:p>
              <a:pPr algn="ctr"/>
              <a:r>
                <a:rPr lang="tr-TR" sz="4000" dirty="0">
                  <a:latin typeface="Arial Black" panose="020B0A04020102020204" pitchFamily="34" charset="0"/>
                </a:rPr>
                <a:t>OTURUM SORU SAYILARI</a:t>
              </a:r>
            </a:p>
          </p:txBody>
        </p:sp>
      </p:grpSp>
      <p:pic>
        <p:nvPicPr>
          <p:cNvPr id="41" name="Resim 40">
            <a:extLst>
              <a:ext uri="{FF2B5EF4-FFF2-40B4-BE49-F238E27FC236}">
                <a16:creationId xmlns="" xmlns:a16="http://schemas.microsoft.com/office/drawing/2014/main" id="{79EB863A-CA7E-7009-FEA2-F33CBBA2B5A3}"/>
              </a:ext>
            </a:extLst>
          </p:cNvPr>
          <p:cNvPicPr>
            <a:picLocks noChangeAspect="1"/>
          </p:cNvPicPr>
          <p:nvPr/>
        </p:nvPicPr>
        <p:blipFill>
          <a:blip r:embed="rId2"/>
          <a:stretch>
            <a:fillRect/>
          </a:stretch>
        </p:blipFill>
        <p:spPr>
          <a:xfrm>
            <a:off x="5373660" y="5857939"/>
            <a:ext cx="2608083" cy="2608083"/>
          </a:xfrm>
          <a:prstGeom prst="rect">
            <a:avLst/>
          </a:prstGeom>
        </p:spPr>
      </p:pic>
      <p:pic>
        <p:nvPicPr>
          <p:cNvPr id="43" name="Resim 42">
            <a:extLst>
              <a:ext uri="{FF2B5EF4-FFF2-40B4-BE49-F238E27FC236}">
                <a16:creationId xmlns="" xmlns:a16="http://schemas.microsoft.com/office/drawing/2014/main" id="{50A83D47-799B-050D-6598-4E73A8316868}"/>
              </a:ext>
            </a:extLst>
          </p:cNvPr>
          <p:cNvPicPr>
            <a:picLocks noChangeAspect="1"/>
          </p:cNvPicPr>
          <p:nvPr/>
        </p:nvPicPr>
        <p:blipFill>
          <a:blip r:embed="rId3"/>
          <a:stretch>
            <a:fillRect/>
          </a:stretch>
        </p:blipFill>
        <p:spPr>
          <a:xfrm>
            <a:off x="8168506" y="3935443"/>
            <a:ext cx="3634122" cy="2506291"/>
          </a:xfrm>
          <a:prstGeom prst="rect">
            <a:avLst/>
          </a:prstGeom>
        </p:spPr>
      </p:pic>
      <p:pic>
        <p:nvPicPr>
          <p:cNvPr id="45" name="Resim 44">
            <a:extLst>
              <a:ext uri="{FF2B5EF4-FFF2-40B4-BE49-F238E27FC236}">
                <a16:creationId xmlns="" xmlns:a16="http://schemas.microsoft.com/office/drawing/2014/main" id="{A6CA479D-E3BA-CC1B-DA3C-C7DD3BBC3CEF}"/>
              </a:ext>
            </a:extLst>
          </p:cNvPr>
          <p:cNvPicPr>
            <a:picLocks noChangeAspect="1"/>
          </p:cNvPicPr>
          <p:nvPr/>
        </p:nvPicPr>
        <p:blipFill>
          <a:blip r:embed="rId4"/>
          <a:stretch>
            <a:fillRect/>
          </a:stretch>
        </p:blipFill>
        <p:spPr>
          <a:xfrm>
            <a:off x="8168506" y="6141488"/>
            <a:ext cx="4870838" cy="2087503"/>
          </a:xfrm>
          <a:prstGeom prst="rect">
            <a:avLst/>
          </a:prstGeom>
        </p:spPr>
      </p:pic>
      <p:pic>
        <p:nvPicPr>
          <p:cNvPr id="47" name="Resim 46">
            <a:extLst>
              <a:ext uri="{FF2B5EF4-FFF2-40B4-BE49-F238E27FC236}">
                <a16:creationId xmlns="" xmlns:a16="http://schemas.microsoft.com/office/drawing/2014/main" id="{51208E9B-B559-BA32-0ECC-6FDEBD7A33A0}"/>
              </a:ext>
            </a:extLst>
          </p:cNvPr>
          <p:cNvPicPr>
            <a:picLocks noChangeAspect="1"/>
          </p:cNvPicPr>
          <p:nvPr/>
        </p:nvPicPr>
        <p:blipFill>
          <a:blip r:embed="rId5"/>
          <a:stretch>
            <a:fillRect/>
          </a:stretch>
        </p:blipFill>
        <p:spPr>
          <a:xfrm>
            <a:off x="7487642" y="8331969"/>
            <a:ext cx="4084620" cy="2847729"/>
          </a:xfrm>
          <a:prstGeom prst="rect">
            <a:avLst/>
          </a:prstGeom>
        </p:spPr>
      </p:pic>
      <p:pic>
        <p:nvPicPr>
          <p:cNvPr id="49" name="Resim 48">
            <a:extLst>
              <a:ext uri="{FF2B5EF4-FFF2-40B4-BE49-F238E27FC236}">
                <a16:creationId xmlns="" xmlns:a16="http://schemas.microsoft.com/office/drawing/2014/main" id="{71B81258-C4F6-8A5C-F8BA-85ED861242BE}"/>
              </a:ext>
            </a:extLst>
          </p:cNvPr>
          <p:cNvPicPr>
            <a:picLocks noChangeAspect="1"/>
          </p:cNvPicPr>
          <p:nvPr/>
        </p:nvPicPr>
        <p:blipFill>
          <a:blip r:embed="rId6"/>
          <a:stretch>
            <a:fillRect/>
          </a:stretch>
        </p:blipFill>
        <p:spPr>
          <a:xfrm>
            <a:off x="1470466" y="8213436"/>
            <a:ext cx="3684950" cy="2541345"/>
          </a:xfrm>
          <a:prstGeom prst="rect">
            <a:avLst/>
          </a:prstGeom>
        </p:spPr>
      </p:pic>
      <p:pic>
        <p:nvPicPr>
          <p:cNvPr id="51" name="Resim 50">
            <a:extLst>
              <a:ext uri="{FF2B5EF4-FFF2-40B4-BE49-F238E27FC236}">
                <a16:creationId xmlns="" xmlns:a16="http://schemas.microsoft.com/office/drawing/2014/main" id="{2D68DFE9-3BDB-8D95-A06D-28C6912E8440}"/>
              </a:ext>
            </a:extLst>
          </p:cNvPr>
          <p:cNvPicPr>
            <a:picLocks noChangeAspect="1"/>
          </p:cNvPicPr>
          <p:nvPr/>
        </p:nvPicPr>
        <p:blipFill>
          <a:blip r:embed="rId7"/>
          <a:stretch>
            <a:fillRect/>
          </a:stretch>
        </p:blipFill>
        <p:spPr>
          <a:xfrm>
            <a:off x="714133" y="6451374"/>
            <a:ext cx="4472764" cy="1880595"/>
          </a:xfrm>
          <a:prstGeom prst="rect">
            <a:avLst/>
          </a:prstGeom>
        </p:spPr>
      </p:pic>
      <p:pic>
        <p:nvPicPr>
          <p:cNvPr id="53" name="Resim 52">
            <a:extLst>
              <a:ext uri="{FF2B5EF4-FFF2-40B4-BE49-F238E27FC236}">
                <a16:creationId xmlns="" xmlns:a16="http://schemas.microsoft.com/office/drawing/2014/main" id="{46E2862B-2A94-E960-7EC1-05CD0D5B7265}"/>
              </a:ext>
            </a:extLst>
          </p:cNvPr>
          <p:cNvPicPr>
            <a:picLocks noChangeAspect="1"/>
          </p:cNvPicPr>
          <p:nvPr/>
        </p:nvPicPr>
        <p:blipFill>
          <a:blip r:embed="rId8"/>
          <a:stretch>
            <a:fillRect/>
          </a:stretch>
        </p:blipFill>
        <p:spPr>
          <a:xfrm>
            <a:off x="1552775" y="3935443"/>
            <a:ext cx="3634122" cy="2515931"/>
          </a:xfrm>
          <a:prstGeom prst="rect">
            <a:avLst/>
          </a:prstGeom>
        </p:spPr>
      </p:pic>
      <p:pic>
        <p:nvPicPr>
          <p:cNvPr id="54" name="Resim 53">
            <a:extLst>
              <a:ext uri="{FF2B5EF4-FFF2-40B4-BE49-F238E27FC236}">
                <a16:creationId xmlns="" xmlns:a16="http://schemas.microsoft.com/office/drawing/2014/main" id="{7A60DC28-552B-D02C-0DBC-CBB0E57BCE6E}"/>
              </a:ext>
            </a:extLst>
          </p:cNvPr>
          <p:cNvPicPr>
            <a:picLocks noChangeAspect="1"/>
          </p:cNvPicPr>
          <p:nvPr/>
        </p:nvPicPr>
        <p:blipFill>
          <a:blip r:embed="rId3"/>
          <a:stretch>
            <a:fillRect/>
          </a:stretch>
        </p:blipFill>
        <p:spPr>
          <a:xfrm rot="18159404">
            <a:off x="4760569" y="3409252"/>
            <a:ext cx="3634122" cy="2506291"/>
          </a:xfrm>
          <a:prstGeom prst="rect">
            <a:avLst/>
          </a:prstGeom>
        </p:spPr>
      </p:pic>
      <p:pic>
        <p:nvPicPr>
          <p:cNvPr id="55" name="Resim 54">
            <a:extLst>
              <a:ext uri="{FF2B5EF4-FFF2-40B4-BE49-F238E27FC236}">
                <a16:creationId xmlns="" xmlns:a16="http://schemas.microsoft.com/office/drawing/2014/main" id="{78AC50A1-4C69-5C83-0C47-B9B434F1860F}"/>
              </a:ext>
            </a:extLst>
          </p:cNvPr>
          <p:cNvPicPr>
            <a:picLocks noChangeAspect="1"/>
          </p:cNvPicPr>
          <p:nvPr/>
        </p:nvPicPr>
        <p:blipFill>
          <a:blip r:embed="rId3"/>
          <a:stretch>
            <a:fillRect/>
          </a:stretch>
        </p:blipFill>
        <p:spPr>
          <a:xfrm rot="7396254">
            <a:off x="4860640" y="8628511"/>
            <a:ext cx="3634122" cy="2506291"/>
          </a:xfrm>
          <a:prstGeom prst="rect">
            <a:avLst/>
          </a:prstGeom>
        </p:spPr>
      </p:pic>
      <p:sp>
        <p:nvSpPr>
          <p:cNvPr id="56" name="Metin kutusu 55">
            <a:extLst>
              <a:ext uri="{FF2B5EF4-FFF2-40B4-BE49-F238E27FC236}">
                <a16:creationId xmlns="" xmlns:a16="http://schemas.microsoft.com/office/drawing/2014/main" id="{BCCBF488-E222-C6BE-8566-257DDD70ABB7}"/>
              </a:ext>
            </a:extLst>
          </p:cNvPr>
          <p:cNvSpPr txBox="1"/>
          <p:nvPr/>
        </p:nvSpPr>
        <p:spPr>
          <a:xfrm>
            <a:off x="5884353" y="2348819"/>
            <a:ext cx="1586695" cy="461665"/>
          </a:xfrm>
          <a:prstGeom prst="rect">
            <a:avLst/>
          </a:prstGeom>
          <a:noFill/>
        </p:spPr>
        <p:txBody>
          <a:bodyPr wrap="square" rtlCol="0">
            <a:spAutoFit/>
          </a:bodyPr>
          <a:lstStyle/>
          <a:p>
            <a:pPr algn="ctr"/>
            <a:r>
              <a:rPr lang="tr-TR" sz="2400" b="1" dirty="0"/>
              <a:t>TÜRKÇE</a:t>
            </a:r>
          </a:p>
        </p:txBody>
      </p:sp>
      <p:sp>
        <p:nvSpPr>
          <p:cNvPr id="57" name="Metin kutusu 56">
            <a:extLst>
              <a:ext uri="{FF2B5EF4-FFF2-40B4-BE49-F238E27FC236}">
                <a16:creationId xmlns="" xmlns:a16="http://schemas.microsoft.com/office/drawing/2014/main" id="{1EC535A2-F413-8961-F327-EDC6130A9F4F}"/>
              </a:ext>
            </a:extLst>
          </p:cNvPr>
          <p:cNvSpPr txBox="1"/>
          <p:nvPr/>
        </p:nvSpPr>
        <p:spPr>
          <a:xfrm>
            <a:off x="10073802" y="3366173"/>
            <a:ext cx="1586695" cy="461665"/>
          </a:xfrm>
          <a:prstGeom prst="rect">
            <a:avLst/>
          </a:prstGeom>
          <a:noFill/>
        </p:spPr>
        <p:txBody>
          <a:bodyPr wrap="square" rtlCol="0">
            <a:spAutoFit/>
          </a:bodyPr>
          <a:lstStyle/>
          <a:p>
            <a:pPr algn="ctr"/>
            <a:r>
              <a:rPr lang="tr-TR" sz="2400" b="1" dirty="0"/>
              <a:t>DİN KÜL.</a:t>
            </a:r>
          </a:p>
        </p:txBody>
      </p:sp>
      <p:sp>
        <p:nvSpPr>
          <p:cNvPr id="58" name="Metin kutusu 57">
            <a:extLst>
              <a:ext uri="{FF2B5EF4-FFF2-40B4-BE49-F238E27FC236}">
                <a16:creationId xmlns="" xmlns:a16="http://schemas.microsoft.com/office/drawing/2014/main" id="{64259484-0CCF-894C-30AD-FA16D6DAAF36}"/>
              </a:ext>
            </a:extLst>
          </p:cNvPr>
          <p:cNvSpPr txBox="1"/>
          <p:nvPr/>
        </p:nvSpPr>
        <p:spPr>
          <a:xfrm>
            <a:off x="11676564" y="5679823"/>
            <a:ext cx="1586695" cy="461665"/>
          </a:xfrm>
          <a:prstGeom prst="rect">
            <a:avLst/>
          </a:prstGeom>
          <a:noFill/>
        </p:spPr>
        <p:txBody>
          <a:bodyPr wrap="square" rtlCol="0">
            <a:spAutoFit/>
          </a:bodyPr>
          <a:lstStyle/>
          <a:p>
            <a:pPr algn="ctr"/>
            <a:r>
              <a:rPr lang="tr-TR" sz="2400" b="1" dirty="0"/>
              <a:t>İNKILAP</a:t>
            </a:r>
          </a:p>
        </p:txBody>
      </p:sp>
      <p:sp>
        <p:nvSpPr>
          <p:cNvPr id="59" name="Metin kutusu 58">
            <a:extLst>
              <a:ext uri="{FF2B5EF4-FFF2-40B4-BE49-F238E27FC236}">
                <a16:creationId xmlns="" xmlns:a16="http://schemas.microsoft.com/office/drawing/2014/main" id="{96C520A7-BF55-A1E9-B44F-07ABA1F58943}"/>
              </a:ext>
            </a:extLst>
          </p:cNvPr>
          <p:cNvSpPr txBox="1"/>
          <p:nvPr/>
        </p:nvSpPr>
        <p:spPr>
          <a:xfrm>
            <a:off x="9556666" y="8489727"/>
            <a:ext cx="1586695" cy="461665"/>
          </a:xfrm>
          <a:prstGeom prst="rect">
            <a:avLst/>
          </a:prstGeom>
          <a:noFill/>
        </p:spPr>
        <p:txBody>
          <a:bodyPr wrap="square" rtlCol="0">
            <a:spAutoFit/>
          </a:bodyPr>
          <a:lstStyle/>
          <a:p>
            <a:pPr algn="ctr"/>
            <a:r>
              <a:rPr lang="tr-TR" sz="2400" b="1" dirty="0"/>
              <a:t>İNGİLİZCE</a:t>
            </a:r>
          </a:p>
        </p:txBody>
      </p:sp>
      <p:sp>
        <p:nvSpPr>
          <p:cNvPr id="60" name="Metin kutusu 59">
            <a:extLst>
              <a:ext uri="{FF2B5EF4-FFF2-40B4-BE49-F238E27FC236}">
                <a16:creationId xmlns="" xmlns:a16="http://schemas.microsoft.com/office/drawing/2014/main" id="{7E3FD7BD-B525-893C-D736-565E3362A23B}"/>
              </a:ext>
            </a:extLst>
          </p:cNvPr>
          <p:cNvSpPr txBox="1"/>
          <p:nvPr/>
        </p:nvSpPr>
        <p:spPr>
          <a:xfrm>
            <a:off x="5866065" y="12081725"/>
            <a:ext cx="1586695" cy="830997"/>
          </a:xfrm>
          <a:prstGeom prst="rect">
            <a:avLst/>
          </a:prstGeom>
          <a:noFill/>
        </p:spPr>
        <p:txBody>
          <a:bodyPr wrap="square" rtlCol="0">
            <a:spAutoFit/>
          </a:bodyPr>
          <a:lstStyle/>
          <a:p>
            <a:pPr algn="ctr"/>
            <a:r>
              <a:rPr lang="tr-TR" sz="2400" b="1" dirty="0"/>
              <a:t>SÖZEL TOPLAM</a:t>
            </a:r>
          </a:p>
        </p:txBody>
      </p:sp>
      <p:sp>
        <p:nvSpPr>
          <p:cNvPr id="61" name="Metin kutusu 60">
            <a:extLst>
              <a:ext uri="{FF2B5EF4-FFF2-40B4-BE49-F238E27FC236}">
                <a16:creationId xmlns="" xmlns:a16="http://schemas.microsoft.com/office/drawing/2014/main" id="{25EE6877-EB19-9302-7F5C-E69578C79BCF}"/>
              </a:ext>
            </a:extLst>
          </p:cNvPr>
          <p:cNvSpPr txBox="1"/>
          <p:nvPr/>
        </p:nvSpPr>
        <p:spPr>
          <a:xfrm>
            <a:off x="1552775" y="10856886"/>
            <a:ext cx="1775641" cy="461665"/>
          </a:xfrm>
          <a:prstGeom prst="rect">
            <a:avLst/>
          </a:prstGeom>
          <a:noFill/>
        </p:spPr>
        <p:txBody>
          <a:bodyPr wrap="square" rtlCol="0">
            <a:spAutoFit/>
          </a:bodyPr>
          <a:lstStyle/>
          <a:p>
            <a:pPr algn="ctr"/>
            <a:r>
              <a:rPr lang="tr-TR" sz="2400" b="1" dirty="0"/>
              <a:t>MATEMATİK</a:t>
            </a:r>
          </a:p>
        </p:txBody>
      </p:sp>
      <p:sp>
        <p:nvSpPr>
          <p:cNvPr id="62" name="Metin kutusu 61">
            <a:extLst>
              <a:ext uri="{FF2B5EF4-FFF2-40B4-BE49-F238E27FC236}">
                <a16:creationId xmlns="" xmlns:a16="http://schemas.microsoft.com/office/drawing/2014/main" id="{E71892F8-20C3-02E2-791E-61A7CB7D6288}"/>
              </a:ext>
            </a:extLst>
          </p:cNvPr>
          <p:cNvSpPr txBox="1"/>
          <p:nvPr/>
        </p:nvSpPr>
        <p:spPr>
          <a:xfrm>
            <a:off x="723383" y="5910655"/>
            <a:ext cx="1775641" cy="461665"/>
          </a:xfrm>
          <a:prstGeom prst="rect">
            <a:avLst/>
          </a:prstGeom>
          <a:noFill/>
        </p:spPr>
        <p:txBody>
          <a:bodyPr wrap="square" rtlCol="0">
            <a:spAutoFit/>
          </a:bodyPr>
          <a:lstStyle/>
          <a:p>
            <a:pPr algn="ctr"/>
            <a:r>
              <a:rPr lang="tr-TR" sz="2400" b="1" dirty="0"/>
              <a:t>FEN BİLGİSİ</a:t>
            </a:r>
          </a:p>
        </p:txBody>
      </p:sp>
      <p:sp>
        <p:nvSpPr>
          <p:cNvPr id="63" name="Metin kutusu 62">
            <a:extLst>
              <a:ext uri="{FF2B5EF4-FFF2-40B4-BE49-F238E27FC236}">
                <a16:creationId xmlns="" xmlns:a16="http://schemas.microsoft.com/office/drawing/2014/main" id="{7B6BB2E2-CE0C-1A9D-0E1C-04C078531B95}"/>
              </a:ext>
            </a:extLst>
          </p:cNvPr>
          <p:cNvSpPr txBox="1"/>
          <p:nvPr/>
        </p:nvSpPr>
        <p:spPr>
          <a:xfrm>
            <a:off x="1594195" y="3041018"/>
            <a:ext cx="1775641" cy="830997"/>
          </a:xfrm>
          <a:prstGeom prst="rect">
            <a:avLst/>
          </a:prstGeom>
          <a:noFill/>
        </p:spPr>
        <p:txBody>
          <a:bodyPr wrap="square" rtlCol="0">
            <a:spAutoFit/>
          </a:bodyPr>
          <a:lstStyle/>
          <a:p>
            <a:pPr algn="ctr"/>
            <a:r>
              <a:rPr lang="tr-TR" sz="2400" b="1" dirty="0"/>
              <a:t>SAYISAL TOPLAM</a:t>
            </a:r>
          </a:p>
        </p:txBody>
      </p:sp>
      <p:sp>
        <p:nvSpPr>
          <p:cNvPr id="64" name="Metin kutusu 63">
            <a:extLst>
              <a:ext uri="{FF2B5EF4-FFF2-40B4-BE49-F238E27FC236}">
                <a16:creationId xmlns="" xmlns:a16="http://schemas.microsoft.com/office/drawing/2014/main" id="{D3EDDC06-821D-D653-5027-93FC43B6C1C9}"/>
              </a:ext>
            </a:extLst>
          </p:cNvPr>
          <p:cNvSpPr txBox="1"/>
          <p:nvPr/>
        </p:nvSpPr>
        <p:spPr>
          <a:xfrm>
            <a:off x="5994992" y="3281215"/>
            <a:ext cx="1586695" cy="830997"/>
          </a:xfrm>
          <a:prstGeom prst="rect">
            <a:avLst/>
          </a:prstGeom>
          <a:noFill/>
        </p:spPr>
        <p:txBody>
          <a:bodyPr wrap="square" rtlCol="0">
            <a:spAutoFit/>
          </a:bodyPr>
          <a:lstStyle/>
          <a:p>
            <a:pPr algn="ctr"/>
            <a:r>
              <a:rPr lang="tr-TR" sz="2400" b="1" dirty="0"/>
              <a:t>20</a:t>
            </a:r>
          </a:p>
          <a:p>
            <a:pPr algn="ctr"/>
            <a:r>
              <a:rPr lang="tr-TR" sz="2400" b="1" dirty="0"/>
              <a:t>SORU</a:t>
            </a:r>
          </a:p>
        </p:txBody>
      </p:sp>
      <p:sp>
        <p:nvSpPr>
          <p:cNvPr id="65" name="Metin kutusu 64">
            <a:extLst>
              <a:ext uri="{FF2B5EF4-FFF2-40B4-BE49-F238E27FC236}">
                <a16:creationId xmlns="" xmlns:a16="http://schemas.microsoft.com/office/drawing/2014/main" id="{3560CAB7-A307-75D7-D04C-AC4BF3F4A214}"/>
              </a:ext>
            </a:extLst>
          </p:cNvPr>
          <p:cNvSpPr txBox="1"/>
          <p:nvPr/>
        </p:nvSpPr>
        <p:spPr>
          <a:xfrm>
            <a:off x="860618" y="6973624"/>
            <a:ext cx="1586695" cy="830997"/>
          </a:xfrm>
          <a:prstGeom prst="rect">
            <a:avLst/>
          </a:prstGeom>
          <a:noFill/>
        </p:spPr>
        <p:txBody>
          <a:bodyPr wrap="square" rtlCol="0">
            <a:spAutoFit/>
          </a:bodyPr>
          <a:lstStyle/>
          <a:p>
            <a:pPr algn="ctr"/>
            <a:r>
              <a:rPr lang="tr-TR" sz="2400" b="1" dirty="0"/>
              <a:t>20</a:t>
            </a:r>
          </a:p>
          <a:p>
            <a:pPr algn="ctr"/>
            <a:r>
              <a:rPr lang="tr-TR" sz="2400" b="1" dirty="0"/>
              <a:t>SORU</a:t>
            </a:r>
          </a:p>
        </p:txBody>
      </p:sp>
      <p:sp>
        <p:nvSpPr>
          <p:cNvPr id="66" name="Metin kutusu 65">
            <a:extLst>
              <a:ext uri="{FF2B5EF4-FFF2-40B4-BE49-F238E27FC236}">
                <a16:creationId xmlns="" xmlns:a16="http://schemas.microsoft.com/office/drawing/2014/main" id="{FE7AB3F8-0725-CBE5-7410-224476D8918C}"/>
              </a:ext>
            </a:extLst>
          </p:cNvPr>
          <p:cNvSpPr txBox="1"/>
          <p:nvPr/>
        </p:nvSpPr>
        <p:spPr>
          <a:xfrm>
            <a:off x="1652091" y="9393005"/>
            <a:ext cx="1586695" cy="830997"/>
          </a:xfrm>
          <a:prstGeom prst="rect">
            <a:avLst/>
          </a:prstGeom>
          <a:noFill/>
        </p:spPr>
        <p:txBody>
          <a:bodyPr wrap="square" rtlCol="0">
            <a:spAutoFit/>
          </a:bodyPr>
          <a:lstStyle/>
          <a:p>
            <a:pPr algn="ctr"/>
            <a:r>
              <a:rPr lang="tr-TR" sz="2400" b="1" dirty="0"/>
              <a:t>20</a:t>
            </a:r>
          </a:p>
          <a:p>
            <a:pPr algn="ctr"/>
            <a:r>
              <a:rPr lang="tr-TR" sz="2400" b="1" dirty="0"/>
              <a:t>SORU</a:t>
            </a:r>
          </a:p>
        </p:txBody>
      </p:sp>
      <p:sp>
        <p:nvSpPr>
          <p:cNvPr id="67" name="Metin kutusu 66">
            <a:extLst>
              <a:ext uri="{FF2B5EF4-FFF2-40B4-BE49-F238E27FC236}">
                <a16:creationId xmlns="" xmlns:a16="http://schemas.microsoft.com/office/drawing/2014/main" id="{B9F7C96E-795F-0C69-EAEA-65107460CF71}"/>
              </a:ext>
            </a:extLst>
          </p:cNvPr>
          <p:cNvSpPr txBox="1"/>
          <p:nvPr/>
        </p:nvSpPr>
        <p:spPr>
          <a:xfrm>
            <a:off x="10077728" y="4381953"/>
            <a:ext cx="1586695" cy="830997"/>
          </a:xfrm>
          <a:prstGeom prst="rect">
            <a:avLst/>
          </a:prstGeom>
          <a:noFill/>
        </p:spPr>
        <p:txBody>
          <a:bodyPr wrap="square" rtlCol="0">
            <a:spAutoFit/>
          </a:bodyPr>
          <a:lstStyle/>
          <a:p>
            <a:pPr algn="ctr"/>
            <a:r>
              <a:rPr lang="tr-TR" sz="2400" b="1" dirty="0"/>
              <a:t>10</a:t>
            </a:r>
          </a:p>
          <a:p>
            <a:pPr algn="ctr"/>
            <a:r>
              <a:rPr lang="tr-TR" sz="2400" b="1" dirty="0"/>
              <a:t>SORU</a:t>
            </a:r>
          </a:p>
        </p:txBody>
      </p:sp>
      <p:sp>
        <p:nvSpPr>
          <p:cNvPr id="68" name="Metin kutusu 67">
            <a:extLst>
              <a:ext uri="{FF2B5EF4-FFF2-40B4-BE49-F238E27FC236}">
                <a16:creationId xmlns="" xmlns:a16="http://schemas.microsoft.com/office/drawing/2014/main" id="{7250B158-ACED-85B0-02E3-5565A060764F}"/>
              </a:ext>
            </a:extLst>
          </p:cNvPr>
          <p:cNvSpPr txBox="1"/>
          <p:nvPr/>
        </p:nvSpPr>
        <p:spPr>
          <a:xfrm>
            <a:off x="9718568" y="9692868"/>
            <a:ext cx="1586695" cy="830997"/>
          </a:xfrm>
          <a:prstGeom prst="rect">
            <a:avLst/>
          </a:prstGeom>
          <a:noFill/>
        </p:spPr>
        <p:txBody>
          <a:bodyPr wrap="square" rtlCol="0">
            <a:spAutoFit/>
          </a:bodyPr>
          <a:lstStyle/>
          <a:p>
            <a:pPr algn="ctr"/>
            <a:r>
              <a:rPr lang="tr-TR" sz="2400" b="1" dirty="0"/>
              <a:t>10</a:t>
            </a:r>
          </a:p>
          <a:p>
            <a:pPr algn="ctr"/>
            <a:r>
              <a:rPr lang="tr-TR" sz="2400" b="1" dirty="0"/>
              <a:t>SORU</a:t>
            </a:r>
          </a:p>
        </p:txBody>
      </p:sp>
      <p:sp>
        <p:nvSpPr>
          <p:cNvPr id="69" name="Metin kutusu 68">
            <a:extLst>
              <a:ext uri="{FF2B5EF4-FFF2-40B4-BE49-F238E27FC236}">
                <a16:creationId xmlns="" xmlns:a16="http://schemas.microsoft.com/office/drawing/2014/main" id="{2F1FCEC5-0170-D148-3236-74E8DBE17BEA}"/>
              </a:ext>
            </a:extLst>
          </p:cNvPr>
          <p:cNvSpPr txBox="1"/>
          <p:nvPr/>
        </p:nvSpPr>
        <p:spPr>
          <a:xfrm>
            <a:off x="11203579" y="6746481"/>
            <a:ext cx="1586695" cy="830997"/>
          </a:xfrm>
          <a:prstGeom prst="rect">
            <a:avLst/>
          </a:prstGeom>
          <a:noFill/>
        </p:spPr>
        <p:txBody>
          <a:bodyPr wrap="square" rtlCol="0">
            <a:spAutoFit/>
          </a:bodyPr>
          <a:lstStyle/>
          <a:p>
            <a:pPr algn="ctr"/>
            <a:r>
              <a:rPr lang="tr-TR" sz="2400" b="1" dirty="0"/>
              <a:t>10</a:t>
            </a:r>
          </a:p>
          <a:p>
            <a:pPr algn="ctr"/>
            <a:r>
              <a:rPr lang="tr-TR" sz="2400" b="1" dirty="0"/>
              <a:t>SORU</a:t>
            </a:r>
          </a:p>
        </p:txBody>
      </p:sp>
      <p:sp>
        <p:nvSpPr>
          <p:cNvPr id="70" name="Metin kutusu 69">
            <a:extLst>
              <a:ext uri="{FF2B5EF4-FFF2-40B4-BE49-F238E27FC236}">
                <a16:creationId xmlns="" xmlns:a16="http://schemas.microsoft.com/office/drawing/2014/main" id="{4E37A3A1-57CA-FC41-2B47-D7E3A70D32BC}"/>
              </a:ext>
            </a:extLst>
          </p:cNvPr>
          <p:cNvSpPr txBox="1"/>
          <p:nvPr/>
        </p:nvSpPr>
        <p:spPr>
          <a:xfrm>
            <a:off x="5679440" y="10366989"/>
            <a:ext cx="1586695" cy="830997"/>
          </a:xfrm>
          <a:prstGeom prst="rect">
            <a:avLst/>
          </a:prstGeom>
          <a:noFill/>
        </p:spPr>
        <p:txBody>
          <a:bodyPr wrap="square" rtlCol="0">
            <a:spAutoFit/>
          </a:bodyPr>
          <a:lstStyle/>
          <a:p>
            <a:pPr algn="ctr"/>
            <a:r>
              <a:rPr lang="tr-TR" sz="2400" b="1" dirty="0"/>
              <a:t>60</a:t>
            </a:r>
          </a:p>
          <a:p>
            <a:pPr algn="ctr"/>
            <a:r>
              <a:rPr lang="tr-TR" sz="2400" b="1" dirty="0"/>
              <a:t>SORU</a:t>
            </a:r>
          </a:p>
        </p:txBody>
      </p:sp>
      <p:sp>
        <p:nvSpPr>
          <p:cNvPr id="71" name="Metin kutusu 70">
            <a:extLst>
              <a:ext uri="{FF2B5EF4-FFF2-40B4-BE49-F238E27FC236}">
                <a16:creationId xmlns="" xmlns:a16="http://schemas.microsoft.com/office/drawing/2014/main" id="{DC3ED426-CA58-47F9-5350-F1B05145E59B}"/>
              </a:ext>
            </a:extLst>
          </p:cNvPr>
          <p:cNvSpPr txBox="1"/>
          <p:nvPr/>
        </p:nvSpPr>
        <p:spPr>
          <a:xfrm>
            <a:off x="1706954" y="4459752"/>
            <a:ext cx="1586695" cy="830997"/>
          </a:xfrm>
          <a:prstGeom prst="rect">
            <a:avLst/>
          </a:prstGeom>
          <a:noFill/>
        </p:spPr>
        <p:txBody>
          <a:bodyPr wrap="square" rtlCol="0">
            <a:spAutoFit/>
          </a:bodyPr>
          <a:lstStyle/>
          <a:p>
            <a:pPr algn="ctr"/>
            <a:r>
              <a:rPr lang="tr-TR" sz="2400" b="1" dirty="0"/>
              <a:t>40</a:t>
            </a:r>
          </a:p>
          <a:p>
            <a:pPr algn="ctr"/>
            <a:r>
              <a:rPr lang="tr-TR" sz="2400" b="1" dirty="0"/>
              <a:t>SORU</a:t>
            </a:r>
          </a:p>
        </p:txBody>
      </p:sp>
    </p:spTree>
    <p:extLst>
      <p:ext uri="{BB962C8B-B14F-4D97-AF65-F5344CB8AC3E}">
        <p14:creationId xmlns:p14="http://schemas.microsoft.com/office/powerpoint/2010/main" val="144588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500"/>
                                        <p:tgtEl>
                                          <p:spTgt spid="41"/>
                                        </p:tgtEl>
                                      </p:cBhvr>
                                    </p:animEffect>
                                  </p:childTnLst>
                                </p:cTn>
                              </p:par>
                              <p:par>
                                <p:cTn id="8" presetID="22" presetClass="entr" presetSubtype="4" fill="hold"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wipe(down)">
                                      <p:cBhvr>
                                        <p:cTn id="10" dur="500"/>
                                        <p:tgtEl>
                                          <p:spTgt spid="5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4"/>
                                        </p:tgtEl>
                                        <p:attrNameLst>
                                          <p:attrName>style.visibility</p:attrName>
                                        </p:attrNameLst>
                                      </p:cBhvr>
                                      <p:to>
                                        <p:strVal val="visible"/>
                                      </p:to>
                                    </p:set>
                                    <p:animEffect transition="in" filter="wipe(down)">
                                      <p:cBhvr>
                                        <p:cTn id="13" dur="500"/>
                                        <p:tgtEl>
                                          <p:spTgt spid="6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wipe(down)">
                                      <p:cBhvr>
                                        <p:cTn id="16" dur="500"/>
                                        <p:tgtEl>
                                          <p:spTgt spid="5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ipe(down)">
                                      <p:cBhvr>
                                        <p:cTn id="21" dur="500"/>
                                        <p:tgtEl>
                                          <p:spTgt spid="43"/>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67"/>
                                        </p:tgtEl>
                                        <p:attrNameLst>
                                          <p:attrName>style.visibility</p:attrName>
                                        </p:attrNameLst>
                                      </p:cBhvr>
                                      <p:to>
                                        <p:strVal val="visible"/>
                                      </p:to>
                                    </p:set>
                                    <p:animEffect transition="in" filter="wipe(down)">
                                      <p:cBhvr>
                                        <p:cTn id="24" dur="500"/>
                                        <p:tgtEl>
                                          <p:spTgt spid="67"/>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wipe(down)">
                                      <p:cBhvr>
                                        <p:cTn id="27" dur="500"/>
                                        <p:tgtEl>
                                          <p:spTgt spid="5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wipe(down)">
                                      <p:cBhvr>
                                        <p:cTn id="32" dur="500"/>
                                        <p:tgtEl>
                                          <p:spTgt spid="45"/>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down)">
                                      <p:cBhvr>
                                        <p:cTn id="35" dur="500"/>
                                        <p:tgtEl>
                                          <p:spTgt spid="69"/>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wipe(down)">
                                      <p:cBhvr>
                                        <p:cTn id="38" dur="500"/>
                                        <p:tgtEl>
                                          <p:spTgt spid="5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down)">
                                      <p:cBhvr>
                                        <p:cTn id="43" dur="500"/>
                                        <p:tgtEl>
                                          <p:spTgt spid="47"/>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68"/>
                                        </p:tgtEl>
                                        <p:attrNameLst>
                                          <p:attrName>style.visibility</p:attrName>
                                        </p:attrNameLst>
                                      </p:cBhvr>
                                      <p:to>
                                        <p:strVal val="visible"/>
                                      </p:to>
                                    </p:set>
                                    <p:animEffect transition="in" filter="wipe(down)">
                                      <p:cBhvr>
                                        <p:cTn id="46" dur="500"/>
                                        <p:tgtEl>
                                          <p:spTgt spid="68"/>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wipe(down)">
                                      <p:cBhvr>
                                        <p:cTn id="49" dur="500"/>
                                        <p:tgtEl>
                                          <p:spTgt spid="5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55"/>
                                        </p:tgtEl>
                                        <p:attrNameLst>
                                          <p:attrName>style.visibility</p:attrName>
                                        </p:attrNameLst>
                                      </p:cBhvr>
                                      <p:to>
                                        <p:strVal val="visible"/>
                                      </p:to>
                                    </p:set>
                                    <p:animEffect transition="in" filter="wipe(down)">
                                      <p:cBhvr>
                                        <p:cTn id="54" dur="500"/>
                                        <p:tgtEl>
                                          <p:spTgt spid="55"/>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60"/>
                                        </p:tgtEl>
                                        <p:attrNameLst>
                                          <p:attrName>style.visibility</p:attrName>
                                        </p:attrNameLst>
                                      </p:cBhvr>
                                      <p:to>
                                        <p:strVal val="visible"/>
                                      </p:to>
                                    </p:set>
                                    <p:animEffect transition="in" filter="wipe(down)">
                                      <p:cBhvr>
                                        <p:cTn id="60" dur="500"/>
                                        <p:tgtEl>
                                          <p:spTgt spid="60"/>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61"/>
                                        </p:tgtEl>
                                        <p:attrNameLst>
                                          <p:attrName>style.visibility</p:attrName>
                                        </p:attrNameLst>
                                      </p:cBhvr>
                                      <p:to>
                                        <p:strVal val="visible"/>
                                      </p:to>
                                    </p:set>
                                    <p:animEffect transition="in" filter="wipe(down)">
                                      <p:cBhvr>
                                        <p:cTn id="65" dur="500"/>
                                        <p:tgtEl>
                                          <p:spTgt spid="61"/>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down)">
                                      <p:cBhvr>
                                        <p:cTn id="68" dur="500"/>
                                        <p:tgtEl>
                                          <p:spTgt spid="66"/>
                                        </p:tgtEl>
                                      </p:cBhvr>
                                    </p:animEffect>
                                  </p:childTnLst>
                                </p:cTn>
                              </p:par>
                              <p:par>
                                <p:cTn id="69" presetID="22" presetClass="entr" presetSubtype="4" fill="hold" nodeType="with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down)">
                                      <p:cBhvr>
                                        <p:cTn id="71" dur="500"/>
                                        <p:tgtEl>
                                          <p:spTgt spid="49"/>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nodeType="click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down)">
                                      <p:cBhvr>
                                        <p:cTn id="76" dur="500"/>
                                        <p:tgtEl>
                                          <p:spTgt spid="51"/>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65"/>
                                        </p:tgtEl>
                                        <p:attrNameLst>
                                          <p:attrName>style.visibility</p:attrName>
                                        </p:attrNameLst>
                                      </p:cBhvr>
                                      <p:to>
                                        <p:strVal val="visible"/>
                                      </p:to>
                                    </p:set>
                                    <p:animEffect transition="in" filter="wipe(down)">
                                      <p:cBhvr>
                                        <p:cTn id="79" dur="500"/>
                                        <p:tgtEl>
                                          <p:spTgt spid="65"/>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down)">
                                      <p:cBhvr>
                                        <p:cTn id="82" dur="500"/>
                                        <p:tgtEl>
                                          <p:spTgt spid="62"/>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down)">
                                      <p:cBhvr>
                                        <p:cTn id="87" dur="500"/>
                                        <p:tgtEl>
                                          <p:spTgt spid="71"/>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22" presetClass="entr" presetSubtype="4" fill="hold" nodeType="with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 xmlns:a16="http://schemas.microsoft.com/office/drawing/2014/main" id="{3534559F-5CF6-3A85-1E8A-C09EBDAC9EF7}"/>
              </a:ext>
            </a:extLst>
          </p:cNvPr>
          <p:cNvSpPr/>
          <p:nvPr/>
        </p:nvSpPr>
        <p:spPr>
          <a:xfrm>
            <a:off x="3035809" y="976228"/>
            <a:ext cx="7918704" cy="698729"/>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5" name="Grup 4">
            <a:extLst>
              <a:ext uri="{FF2B5EF4-FFF2-40B4-BE49-F238E27FC236}">
                <a16:creationId xmlns="" xmlns:a16="http://schemas.microsoft.com/office/drawing/2014/main" id="{E51C88A5-C391-27B2-E57C-43C66D8EEB11}"/>
              </a:ext>
            </a:extLst>
          </p:cNvPr>
          <p:cNvGrpSpPr/>
          <p:nvPr/>
        </p:nvGrpSpPr>
        <p:grpSpPr>
          <a:xfrm>
            <a:off x="1892808" y="558122"/>
            <a:ext cx="9930384" cy="914400"/>
            <a:chOff x="2139696" y="1615815"/>
            <a:chExt cx="9930384" cy="914400"/>
          </a:xfrm>
        </p:grpSpPr>
        <p:sp>
          <p:nvSpPr>
            <p:cNvPr id="6" name="Dikdörtgen 5">
              <a:extLst>
                <a:ext uri="{FF2B5EF4-FFF2-40B4-BE49-F238E27FC236}">
                  <a16:creationId xmlns="" xmlns:a16="http://schemas.microsoft.com/office/drawing/2014/main" id="{7F9B122D-F00C-8A6F-0BE9-3ED28C1B34F8}"/>
                </a:ext>
              </a:extLst>
            </p:cNvPr>
            <p:cNvSpPr/>
            <p:nvPr/>
          </p:nvSpPr>
          <p:spPr>
            <a:xfrm>
              <a:off x="3145536" y="1615815"/>
              <a:ext cx="8193024" cy="914400"/>
            </a:xfrm>
            <a:prstGeom prst="rect">
              <a:avLst/>
            </a:prstGeom>
            <a:solidFill>
              <a:srgbClr val="F353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a:extLst>
                <a:ext uri="{FF2B5EF4-FFF2-40B4-BE49-F238E27FC236}">
                  <a16:creationId xmlns="" xmlns:a16="http://schemas.microsoft.com/office/drawing/2014/main" id="{01CD9885-16A7-7E7A-A900-DA9DDD423309}"/>
                </a:ext>
              </a:extLst>
            </p:cNvPr>
            <p:cNvSpPr txBox="1"/>
            <p:nvPr/>
          </p:nvSpPr>
          <p:spPr>
            <a:xfrm>
              <a:off x="2139696" y="1719072"/>
              <a:ext cx="9930384" cy="707886"/>
            </a:xfrm>
            <a:prstGeom prst="rect">
              <a:avLst/>
            </a:prstGeom>
            <a:noFill/>
          </p:spPr>
          <p:txBody>
            <a:bodyPr wrap="square" rtlCol="0">
              <a:spAutoFit/>
            </a:bodyPr>
            <a:lstStyle/>
            <a:p>
              <a:pPr algn="ctr"/>
              <a:r>
                <a:rPr lang="tr-TR" sz="4000" dirty="0">
                  <a:latin typeface="Arial Black" panose="020B0A04020102020204" pitchFamily="34" charset="0"/>
                </a:rPr>
                <a:t>OTURUM SÜRELERİ</a:t>
              </a:r>
            </a:p>
          </p:txBody>
        </p:sp>
      </p:grpSp>
      <p:pic>
        <p:nvPicPr>
          <p:cNvPr id="9" name="Resim 8">
            <a:extLst>
              <a:ext uri="{FF2B5EF4-FFF2-40B4-BE49-F238E27FC236}">
                <a16:creationId xmlns="" xmlns:a16="http://schemas.microsoft.com/office/drawing/2014/main" id="{1B311001-0989-CC36-8B3B-DEAB0F8298CE}"/>
              </a:ext>
            </a:extLst>
          </p:cNvPr>
          <p:cNvPicPr>
            <a:picLocks noChangeAspect="1"/>
          </p:cNvPicPr>
          <p:nvPr/>
        </p:nvPicPr>
        <p:blipFill>
          <a:blip r:embed="rId2"/>
          <a:stretch>
            <a:fillRect/>
          </a:stretch>
        </p:blipFill>
        <p:spPr>
          <a:xfrm>
            <a:off x="2108636" y="2413195"/>
            <a:ext cx="4383816" cy="5035813"/>
          </a:xfrm>
          <a:prstGeom prst="rect">
            <a:avLst/>
          </a:prstGeom>
        </p:spPr>
      </p:pic>
      <p:pic>
        <p:nvPicPr>
          <p:cNvPr id="13" name="Resim 12">
            <a:extLst>
              <a:ext uri="{FF2B5EF4-FFF2-40B4-BE49-F238E27FC236}">
                <a16:creationId xmlns="" xmlns:a16="http://schemas.microsoft.com/office/drawing/2014/main" id="{5B7B6AD9-E1BB-524E-0D27-A8781FF858F7}"/>
              </a:ext>
            </a:extLst>
          </p:cNvPr>
          <p:cNvPicPr>
            <a:picLocks noChangeAspect="1"/>
          </p:cNvPicPr>
          <p:nvPr/>
        </p:nvPicPr>
        <p:blipFill>
          <a:blip r:embed="rId3"/>
          <a:stretch>
            <a:fillRect/>
          </a:stretch>
        </p:blipFill>
        <p:spPr>
          <a:xfrm>
            <a:off x="8387755" y="2288631"/>
            <a:ext cx="2949339" cy="5160377"/>
          </a:xfrm>
          <a:prstGeom prst="rect">
            <a:avLst/>
          </a:prstGeom>
        </p:spPr>
      </p:pic>
      <p:sp>
        <p:nvSpPr>
          <p:cNvPr id="20" name="Ok: Sağ 19">
            <a:extLst>
              <a:ext uri="{FF2B5EF4-FFF2-40B4-BE49-F238E27FC236}">
                <a16:creationId xmlns="" xmlns:a16="http://schemas.microsoft.com/office/drawing/2014/main" id="{2D8CAD6E-C362-0880-9C7A-3F7D15EF6B6B}"/>
              </a:ext>
            </a:extLst>
          </p:cNvPr>
          <p:cNvSpPr/>
          <p:nvPr/>
        </p:nvSpPr>
        <p:spPr>
          <a:xfrm>
            <a:off x="6485206" y="4279086"/>
            <a:ext cx="1723833" cy="1009625"/>
          </a:xfrm>
          <a:prstGeom prst="rightArrow">
            <a:avLst/>
          </a:prstGeom>
          <a:solidFill>
            <a:srgbClr val="FFC5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3" name="Resim 22">
            <a:extLst>
              <a:ext uri="{FF2B5EF4-FFF2-40B4-BE49-F238E27FC236}">
                <a16:creationId xmlns="" xmlns:a16="http://schemas.microsoft.com/office/drawing/2014/main" id="{6EB42710-0410-A0D9-8B95-6C99B7008A53}"/>
              </a:ext>
            </a:extLst>
          </p:cNvPr>
          <p:cNvPicPr>
            <a:picLocks noChangeAspect="1"/>
          </p:cNvPicPr>
          <p:nvPr/>
        </p:nvPicPr>
        <p:blipFill>
          <a:blip r:embed="rId2"/>
          <a:stretch>
            <a:fillRect/>
          </a:stretch>
        </p:blipFill>
        <p:spPr>
          <a:xfrm>
            <a:off x="1968770" y="8062682"/>
            <a:ext cx="4383816" cy="5035813"/>
          </a:xfrm>
          <a:prstGeom prst="rect">
            <a:avLst/>
          </a:prstGeom>
        </p:spPr>
      </p:pic>
      <p:pic>
        <p:nvPicPr>
          <p:cNvPr id="24" name="Resim 23">
            <a:extLst>
              <a:ext uri="{FF2B5EF4-FFF2-40B4-BE49-F238E27FC236}">
                <a16:creationId xmlns="" xmlns:a16="http://schemas.microsoft.com/office/drawing/2014/main" id="{0FA43DE3-B2B8-92C5-8D7D-4643B3D9EF30}"/>
              </a:ext>
            </a:extLst>
          </p:cNvPr>
          <p:cNvPicPr>
            <a:picLocks noChangeAspect="1"/>
          </p:cNvPicPr>
          <p:nvPr/>
        </p:nvPicPr>
        <p:blipFill>
          <a:blip r:embed="rId3"/>
          <a:stretch>
            <a:fillRect/>
          </a:stretch>
        </p:blipFill>
        <p:spPr>
          <a:xfrm>
            <a:off x="8247889" y="7938118"/>
            <a:ext cx="2949339" cy="5160377"/>
          </a:xfrm>
          <a:prstGeom prst="rect">
            <a:avLst/>
          </a:prstGeom>
        </p:spPr>
      </p:pic>
      <p:sp>
        <p:nvSpPr>
          <p:cNvPr id="26" name="Ok: Sağ 25">
            <a:extLst>
              <a:ext uri="{FF2B5EF4-FFF2-40B4-BE49-F238E27FC236}">
                <a16:creationId xmlns="" xmlns:a16="http://schemas.microsoft.com/office/drawing/2014/main" id="{0F02A123-8DBA-DF5B-5F98-A73FA35E3D8C}"/>
              </a:ext>
            </a:extLst>
          </p:cNvPr>
          <p:cNvSpPr/>
          <p:nvPr/>
        </p:nvSpPr>
        <p:spPr>
          <a:xfrm>
            <a:off x="6435102" y="9928572"/>
            <a:ext cx="1723833" cy="1009625"/>
          </a:xfrm>
          <a:prstGeom prst="rightArrow">
            <a:avLst/>
          </a:prstGeom>
          <a:solidFill>
            <a:srgbClr val="FFC5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7" name="Dikdörtgen 26">
            <a:extLst>
              <a:ext uri="{FF2B5EF4-FFF2-40B4-BE49-F238E27FC236}">
                <a16:creationId xmlns="" xmlns:a16="http://schemas.microsoft.com/office/drawing/2014/main" id="{BA9D5047-096D-97BB-4C48-11CD96890F10}"/>
              </a:ext>
            </a:extLst>
          </p:cNvPr>
          <p:cNvSpPr/>
          <p:nvPr/>
        </p:nvSpPr>
        <p:spPr>
          <a:xfrm>
            <a:off x="12015216" y="2288631"/>
            <a:ext cx="932688" cy="5099721"/>
          </a:xfrm>
          <a:prstGeom prst="rect">
            <a:avLst/>
          </a:prstGeom>
          <a:solidFill>
            <a:srgbClr val="FFC50E"/>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dirty="0"/>
          </a:p>
        </p:txBody>
      </p:sp>
      <p:sp>
        <p:nvSpPr>
          <p:cNvPr id="28" name="Dikdörtgen 27">
            <a:extLst>
              <a:ext uri="{FF2B5EF4-FFF2-40B4-BE49-F238E27FC236}">
                <a16:creationId xmlns="" xmlns:a16="http://schemas.microsoft.com/office/drawing/2014/main" id="{34BB10C5-7CA8-2035-7E8D-6CC2C624C01A}"/>
              </a:ext>
            </a:extLst>
          </p:cNvPr>
          <p:cNvSpPr/>
          <p:nvPr/>
        </p:nvSpPr>
        <p:spPr>
          <a:xfrm>
            <a:off x="12015216" y="7883526"/>
            <a:ext cx="932688" cy="5099721"/>
          </a:xfrm>
          <a:prstGeom prst="rect">
            <a:avLst/>
          </a:prstGeom>
          <a:solidFill>
            <a:srgbClr val="FFC50E"/>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a:p>
        </p:txBody>
      </p:sp>
      <p:sp>
        <p:nvSpPr>
          <p:cNvPr id="29" name="Metin kutusu 28">
            <a:extLst>
              <a:ext uri="{FF2B5EF4-FFF2-40B4-BE49-F238E27FC236}">
                <a16:creationId xmlns="" xmlns:a16="http://schemas.microsoft.com/office/drawing/2014/main" id="{C3A65770-2DF5-E6E6-3BB6-92D877E09AE1}"/>
              </a:ext>
            </a:extLst>
          </p:cNvPr>
          <p:cNvSpPr txBox="1"/>
          <p:nvPr/>
        </p:nvSpPr>
        <p:spPr>
          <a:xfrm rot="16200000">
            <a:off x="10030968" y="4638714"/>
            <a:ext cx="4937760" cy="584775"/>
          </a:xfrm>
          <a:prstGeom prst="rect">
            <a:avLst/>
          </a:prstGeom>
          <a:noFill/>
        </p:spPr>
        <p:txBody>
          <a:bodyPr wrap="square" rtlCol="0">
            <a:spAutoFit/>
          </a:bodyPr>
          <a:lstStyle/>
          <a:p>
            <a:pPr algn="ctr"/>
            <a:r>
              <a:rPr lang="tr-TR" sz="3200" b="1" dirty="0"/>
              <a:t>SÖZEL OTURUM SÜRESİ</a:t>
            </a:r>
          </a:p>
        </p:txBody>
      </p:sp>
      <p:sp>
        <p:nvSpPr>
          <p:cNvPr id="30" name="Metin kutusu 29">
            <a:extLst>
              <a:ext uri="{FF2B5EF4-FFF2-40B4-BE49-F238E27FC236}">
                <a16:creationId xmlns="" xmlns:a16="http://schemas.microsoft.com/office/drawing/2014/main" id="{C1BA7D4A-F7A4-C623-AD27-77F02C4B447E}"/>
              </a:ext>
            </a:extLst>
          </p:cNvPr>
          <p:cNvSpPr txBox="1"/>
          <p:nvPr/>
        </p:nvSpPr>
        <p:spPr>
          <a:xfrm rot="16200000">
            <a:off x="10012680" y="10221979"/>
            <a:ext cx="4937760" cy="584775"/>
          </a:xfrm>
          <a:prstGeom prst="rect">
            <a:avLst/>
          </a:prstGeom>
          <a:noFill/>
        </p:spPr>
        <p:txBody>
          <a:bodyPr wrap="square" rtlCol="0">
            <a:spAutoFit/>
          </a:bodyPr>
          <a:lstStyle/>
          <a:p>
            <a:pPr algn="ctr"/>
            <a:r>
              <a:rPr lang="tr-TR" sz="3200" b="1" dirty="0"/>
              <a:t>SAYISAL OTURUM SÜRESİ</a:t>
            </a:r>
          </a:p>
        </p:txBody>
      </p:sp>
      <p:pic>
        <p:nvPicPr>
          <p:cNvPr id="33" name="Grafik 32">
            <a:extLst>
              <a:ext uri="{FF2B5EF4-FFF2-40B4-BE49-F238E27FC236}">
                <a16:creationId xmlns="" xmlns:a16="http://schemas.microsoft.com/office/drawing/2014/main" id="{46BB31C4-5A3F-0D3A-5964-D7F31C3A27B0}"/>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8982325" y="3893760"/>
            <a:ext cx="1833349" cy="1780279"/>
          </a:xfrm>
          <a:prstGeom prst="rect">
            <a:avLst/>
          </a:prstGeom>
        </p:spPr>
      </p:pic>
      <p:pic>
        <p:nvPicPr>
          <p:cNvPr id="34" name="Grafik 33">
            <a:extLst>
              <a:ext uri="{FF2B5EF4-FFF2-40B4-BE49-F238E27FC236}">
                <a16:creationId xmlns="" xmlns:a16="http://schemas.microsoft.com/office/drawing/2014/main" id="{A126CA20-11FB-4F11-3E6C-E74F27801BA4}"/>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8805883" y="9543246"/>
            <a:ext cx="1833349" cy="1780279"/>
          </a:xfrm>
          <a:prstGeom prst="rect">
            <a:avLst/>
          </a:prstGeom>
        </p:spPr>
      </p:pic>
      <p:sp>
        <p:nvSpPr>
          <p:cNvPr id="36" name="Metin kutusu 35">
            <a:extLst>
              <a:ext uri="{FF2B5EF4-FFF2-40B4-BE49-F238E27FC236}">
                <a16:creationId xmlns="" xmlns:a16="http://schemas.microsoft.com/office/drawing/2014/main" id="{B2E3DB1D-9E66-7122-BBD1-BC0A86543B23}"/>
              </a:ext>
            </a:extLst>
          </p:cNvPr>
          <p:cNvSpPr txBox="1"/>
          <p:nvPr/>
        </p:nvSpPr>
        <p:spPr>
          <a:xfrm>
            <a:off x="8903461" y="5899804"/>
            <a:ext cx="1833348" cy="1323439"/>
          </a:xfrm>
          <a:prstGeom prst="rect">
            <a:avLst/>
          </a:prstGeom>
          <a:noFill/>
        </p:spPr>
        <p:txBody>
          <a:bodyPr wrap="square" rtlCol="0">
            <a:spAutoFit/>
          </a:bodyPr>
          <a:lstStyle/>
          <a:p>
            <a:pPr algn="ctr"/>
            <a:r>
              <a:rPr lang="tr-TR" sz="4000" b="1" dirty="0"/>
              <a:t>75 DAKİKA</a:t>
            </a:r>
          </a:p>
        </p:txBody>
      </p:sp>
      <p:sp>
        <p:nvSpPr>
          <p:cNvPr id="37" name="Metin kutusu 36">
            <a:extLst>
              <a:ext uri="{FF2B5EF4-FFF2-40B4-BE49-F238E27FC236}">
                <a16:creationId xmlns="" xmlns:a16="http://schemas.microsoft.com/office/drawing/2014/main" id="{46FBCB0D-AD26-AA86-057F-5A128D93BF0C}"/>
              </a:ext>
            </a:extLst>
          </p:cNvPr>
          <p:cNvSpPr txBox="1"/>
          <p:nvPr/>
        </p:nvSpPr>
        <p:spPr>
          <a:xfrm>
            <a:off x="8805883" y="11549290"/>
            <a:ext cx="1833348" cy="1323439"/>
          </a:xfrm>
          <a:prstGeom prst="rect">
            <a:avLst/>
          </a:prstGeom>
          <a:noFill/>
        </p:spPr>
        <p:txBody>
          <a:bodyPr wrap="square" rtlCol="0">
            <a:spAutoFit/>
          </a:bodyPr>
          <a:lstStyle/>
          <a:p>
            <a:pPr algn="ctr"/>
            <a:r>
              <a:rPr lang="tr-TR" sz="4000" b="1" dirty="0"/>
              <a:t>80 DAKİKA</a:t>
            </a:r>
          </a:p>
        </p:txBody>
      </p:sp>
      <p:pic>
        <p:nvPicPr>
          <p:cNvPr id="39" name="Resim 38">
            <a:extLst>
              <a:ext uri="{FF2B5EF4-FFF2-40B4-BE49-F238E27FC236}">
                <a16:creationId xmlns="" xmlns:a16="http://schemas.microsoft.com/office/drawing/2014/main" id="{6EF4B6AD-0F1A-9D7B-D200-1AF50A31B300}"/>
              </a:ext>
            </a:extLst>
          </p:cNvPr>
          <p:cNvPicPr>
            <a:picLocks noChangeAspect="1"/>
          </p:cNvPicPr>
          <p:nvPr/>
        </p:nvPicPr>
        <p:blipFill>
          <a:blip r:embed="rId6"/>
          <a:stretch>
            <a:fillRect/>
          </a:stretch>
        </p:blipFill>
        <p:spPr>
          <a:xfrm>
            <a:off x="292340" y="333574"/>
            <a:ext cx="2454368" cy="2537642"/>
          </a:xfrm>
          <a:prstGeom prst="rect">
            <a:avLst/>
          </a:prstGeom>
        </p:spPr>
      </p:pic>
    </p:spTree>
    <p:extLst>
      <p:ext uri="{BB962C8B-B14F-4D97-AF65-F5344CB8AC3E}">
        <p14:creationId xmlns:p14="http://schemas.microsoft.com/office/powerpoint/2010/main" val="1229071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par>
                                <p:cTn id="15" presetID="53" presetClass="entr" presetSubtype="16"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par>
                                <p:cTn id="20" presetID="53" presetClass="entr" presetSubtype="16"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p:cTn id="22" dur="500" fill="hold"/>
                                        <p:tgtEl>
                                          <p:spTgt spid="33"/>
                                        </p:tgtEl>
                                        <p:attrNameLst>
                                          <p:attrName>ppt_w</p:attrName>
                                        </p:attrNameLst>
                                      </p:cBhvr>
                                      <p:tavLst>
                                        <p:tav tm="0">
                                          <p:val>
                                            <p:fltVal val="0"/>
                                          </p:val>
                                        </p:tav>
                                        <p:tav tm="100000">
                                          <p:val>
                                            <p:strVal val="#ppt_w"/>
                                          </p:val>
                                        </p:tav>
                                      </p:tavLst>
                                    </p:anim>
                                    <p:anim calcmode="lin" valueType="num">
                                      <p:cBhvr>
                                        <p:cTn id="23" dur="500" fill="hold"/>
                                        <p:tgtEl>
                                          <p:spTgt spid="33"/>
                                        </p:tgtEl>
                                        <p:attrNameLst>
                                          <p:attrName>ppt_h</p:attrName>
                                        </p:attrNameLst>
                                      </p:cBhvr>
                                      <p:tavLst>
                                        <p:tav tm="0">
                                          <p:val>
                                            <p:fltVal val="0"/>
                                          </p:val>
                                        </p:tav>
                                        <p:tav tm="100000">
                                          <p:val>
                                            <p:strVal val="#ppt_h"/>
                                          </p:val>
                                        </p:tav>
                                      </p:tavLst>
                                    </p:anim>
                                    <p:animEffect transition="in" filter="fade">
                                      <p:cBhvr>
                                        <p:cTn id="24" dur="500"/>
                                        <p:tgtEl>
                                          <p:spTgt spid="3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p:cTn id="27" dur="500" fill="hold"/>
                                        <p:tgtEl>
                                          <p:spTgt spid="36"/>
                                        </p:tgtEl>
                                        <p:attrNameLst>
                                          <p:attrName>ppt_w</p:attrName>
                                        </p:attrNameLst>
                                      </p:cBhvr>
                                      <p:tavLst>
                                        <p:tav tm="0">
                                          <p:val>
                                            <p:fltVal val="0"/>
                                          </p:val>
                                        </p:tav>
                                        <p:tav tm="100000">
                                          <p:val>
                                            <p:strVal val="#ppt_w"/>
                                          </p:val>
                                        </p:tav>
                                      </p:tavLst>
                                    </p:anim>
                                    <p:anim calcmode="lin" valueType="num">
                                      <p:cBhvr>
                                        <p:cTn id="28" dur="500" fill="hold"/>
                                        <p:tgtEl>
                                          <p:spTgt spid="36"/>
                                        </p:tgtEl>
                                        <p:attrNameLst>
                                          <p:attrName>ppt_h</p:attrName>
                                        </p:attrNameLst>
                                      </p:cBhvr>
                                      <p:tavLst>
                                        <p:tav tm="0">
                                          <p:val>
                                            <p:fltVal val="0"/>
                                          </p:val>
                                        </p:tav>
                                        <p:tav tm="100000">
                                          <p:val>
                                            <p:strVal val="#ppt_h"/>
                                          </p:val>
                                        </p:tav>
                                      </p:tavLst>
                                    </p:anim>
                                    <p:animEffect transition="in" filter="fade">
                                      <p:cBhvr>
                                        <p:cTn id="29" dur="500"/>
                                        <p:tgtEl>
                                          <p:spTgt spid="3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p:cTn id="37" dur="500" fill="hold"/>
                                        <p:tgtEl>
                                          <p:spTgt spid="27"/>
                                        </p:tgtEl>
                                        <p:attrNameLst>
                                          <p:attrName>ppt_w</p:attrName>
                                        </p:attrNameLst>
                                      </p:cBhvr>
                                      <p:tavLst>
                                        <p:tav tm="0">
                                          <p:val>
                                            <p:fltVal val="0"/>
                                          </p:val>
                                        </p:tav>
                                        <p:tav tm="100000">
                                          <p:val>
                                            <p:strVal val="#ppt_w"/>
                                          </p:val>
                                        </p:tav>
                                      </p:tavLst>
                                    </p:anim>
                                    <p:anim calcmode="lin" valueType="num">
                                      <p:cBhvr>
                                        <p:cTn id="38" dur="500" fill="hold"/>
                                        <p:tgtEl>
                                          <p:spTgt spid="27"/>
                                        </p:tgtEl>
                                        <p:attrNameLst>
                                          <p:attrName>ppt_h</p:attrName>
                                        </p:attrNameLst>
                                      </p:cBhvr>
                                      <p:tavLst>
                                        <p:tav tm="0">
                                          <p:val>
                                            <p:fltVal val="0"/>
                                          </p:val>
                                        </p:tav>
                                        <p:tav tm="100000">
                                          <p:val>
                                            <p:strVal val="#ppt_h"/>
                                          </p:val>
                                        </p:tav>
                                      </p:tavLst>
                                    </p:anim>
                                    <p:animEffect transition="in" filter="fade">
                                      <p:cBhvr>
                                        <p:cTn id="39" dur="5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p:cTn id="44" dur="500" fill="hold"/>
                                        <p:tgtEl>
                                          <p:spTgt spid="23"/>
                                        </p:tgtEl>
                                        <p:attrNameLst>
                                          <p:attrName>ppt_w</p:attrName>
                                        </p:attrNameLst>
                                      </p:cBhvr>
                                      <p:tavLst>
                                        <p:tav tm="0">
                                          <p:val>
                                            <p:fltVal val="0"/>
                                          </p:val>
                                        </p:tav>
                                        <p:tav tm="100000">
                                          <p:val>
                                            <p:strVal val="#ppt_w"/>
                                          </p:val>
                                        </p:tav>
                                      </p:tavLst>
                                    </p:anim>
                                    <p:anim calcmode="lin" valueType="num">
                                      <p:cBhvr>
                                        <p:cTn id="45" dur="500" fill="hold"/>
                                        <p:tgtEl>
                                          <p:spTgt spid="23"/>
                                        </p:tgtEl>
                                        <p:attrNameLst>
                                          <p:attrName>ppt_h</p:attrName>
                                        </p:attrNameLst>
                                      </p:cBhvr>
                                      <p:tavLst>
                                        <p:tav tm="0">
                                          <p:val>
                                            <p:fltVal val="0"/>
                                          </p:val>
                                        </p:tav>
                                        <p:tav tm="100000">
                                          <p:val>
                                            <p:strVal val="#ppt_h"/>
                                          </p:val>
                                        </p:tav>
                                      </p:tavLst>
                                    </p:anim>
                                    <p:animEffect transition="in" filter="fade">
                                      <p:cBhvr>
                                        <p:cTn id="46" dur="500"/>
                                        <p:tgtEl>
                                          <p:spTgt spid="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nodeType="with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p:cTn id="54" dur="500" fill="hold"/>
                                        <p:tgtEl>
                                          <p:spTgt spid="24"/>
                                        </p:tgtEl>
                                        <p:attrNameLst>
                                          <p:attrName>ppt_w</p:attrName>
                                        </p:attrNameLst>
                                      </p:cBhvr>
                                      <p:tavLst>
                                        <p:tav tm="0">
                                          <p:val>
                                            <p:fltVal val="0"/>
                                          </p:val>
                                        </p:tav>
                                        <p:tav tm="100000">
                                          <p:val>
                                            <p:strVal val="#ppt_w"/>
                                          </p:val>
                                        </p:tav>
                                      </p:tavLst>
                                    </p:anim>
                                    <p:anim calcmode="lin" valueType="num">
                                      <p:cBhvr>
                                        <p:cTn id="55" dur="500" fill="hold"/>
                                        <p:tgtEl>
                                          <p:spTgt spid="24"/>
                                        </p:tgtEl>
                                        <p:attrNameLst>
                                          <p:attrName>ppt_h</p:attrName>
                                        </p:attrNameLst>
                                      </p:cBhvr>
                                      <p:tavLst>
                                        <p:tav tm="0">
                                          <p:val>
                                            <p:fltVal val="0"/>
                                          </p:val>
                                        </p:tav>
                                        <p:tav tm="100000">
                                          <p:val>
                                            <p:strVal val="#ppt_h"/>
                                          </p:val>
                                        </p:tav>
                                      </p:tavLst>
                                    </p:anim>
                                    <p:animEffect transition="in" filter="fade">
                                      <p:cBhvr>
                                        <p:cTn id="56" dur="500"/>
                                        <p:tgtEl>
                                          <p:spTgt spid="24"/>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p:cTn id="59" dur="500" fill="hold"/>
                                        <p:tgtEl>
                                          <p:spTgt spid="37"/>
                                        </p:tgtEl>
                                        <p:attrNameLst>
                                          <p:attrName>ppt_w</p:attrName>
                                        </p:attrNameLst>
                                      </p:cBhvr>
                                      <p:tavLst>
                                        <p:tav tm="0">
                                          <p:val>
                                            <p:fltVal val="0"/>
                                          </p:val>
                                        </p:tav>
                                        <p:tav tm="100000">
                                          <p:val>
                                            <p:strVal val="#ppt_w"/>
                                          </p:val>
                                        </p:tav>
                                      </p:tavLst>
                                    </p:anim>
                                    <p:anim calcmode="lin" valueType="num">
                                      <p:cBhvr>
                                        <p:cTn id="60" dur="500" fill="hold"/>
                                        <p:tgtEl>
                                          <p:spTgt spid="37"/>
                                        </p:tgtEl>
                                        <p:attrNameLst>
                                          <p:attrName>ppt_h</p:attrName>
                                        </p:attrNameLst>
                                      </p:cBhvr>
                                      <p:tavLst>
                                        <p:tav tm="0">
                                          <p:val>
                                            <p:fltVal val="0"/>
                                          </p:val>
                                        </p:tav>
                                        <p:tav tm="100000">
                                          <p:val>
                                            <p:strVal val="#ppt_h"/>
                                          </p:val>
                                        </p:tav>
                                      </p:tavLst>
                                    </p:anim>
                                    <p:animEffect transition="in" filter="fade">
                                      <p:cBhvr>
                                        <p:cTn id="61" dur="500"/>
                                        <p:tgtEl>
                                          <p:spTgt spid="37"/>
                                        </p:tgtEl>
                                      </p:cBhvr>
                                    </p:animEffect>
                                  </p:childTnLst>
                                </p:cTn>
                              </p:par>
                              <p:par>
                                <p:cTn id="62" presetID="53" presetClass="entr" presetSubtype="16" fill="hold" nodeType="withEffect">
                                  <p:stCondLst>
                                    <p:cond delay="0"/>
                                  </p:stCondLst>
                                  <p:childTnLst>
                                    <p:set>
                                      <p:cBhvr>
                                        <p:cTn id="63" dur="1" fill="hold">
                                          <p:stCondLst>
                                            <p:cond delay="0"/>
                                          </p:stCondLst>
                                        </p:cTn>
                                        <p:tgtEl>
                                          <p:spTgt spid="34"/>
                                        </p:tgtEl>
                                        <p:attrNameLst>
                                          <p:attrName>style.visibility</p:attrName>
                                        </p:attrNameLst>
                                      </p:cBhvr>
                                      <p:to>
                                        <p:strVal val="visible"/>
                                      </p:to>
                                    </p:set>
                                    <p:anim calcmode="lin" valueType="num">
                                      <p:cBhvr>
                                        <p:cTn id="64" dur="500" fill="hold"/>
                                        <p:tgtEl>
                                          <p:spTgt spid="34"/>
                                        </p:tgtEl>
                                        <p:attrNameLst>
                                          <p:attrName>ppt_w</p:attrName>
                                        </p:attrNameLst>
                                      </p:cBhvr>
                                      <p:tavLst>
                                        <p:tav tm="0">
                                          <p:val>
                                            <p:fltVal val="0"/>
                                          </p:val>
                                        </p:tav>
                                        <p:tav tm="100000">
                                          <p:val>
                                            <p:strVal val="#ppt_w"/>
                                          </p:val>
                                        </p:tav>
                                      </p:tavLst>
                                    </p:anim>
                                    <p:anim calcmode="lin" valueType="num">
                                      <p:cBhvr>
                                        <p:cTn id="65" dur="500" fill="hold"/>
                                        <p:tgtEl>
                                          <p:spTgt spid="34"/>
                                        </p:tgtEl>
                                        <p:attrNameLst>
                                          <p:attrName>ppt_h</p:attrName>
                                        </p:attrNameLst>
                                      </p:cBhvr>
                                      <p:tavLst>
                                        <p:tav tm="0">
                                          <p:val>
                                            <p:fltVal val="0"/>
                                          </p:val>
                                        </p:tav>
                                        <p:tav tm="100000">
                                          <p:val>
                                            <p:strVal val="#ppt_h"/>
                                          </p:val>
                                        </p:tav>
                                      </p:tavLst>
                                    </p:anim>
                                    <p:animEffect transition="in" filter="fade">
                                      <p:cBhvr>
                                        <p:cTn id="66" dur="500"/>
                                        <p:tgtEl>
                                          <p:spTgt spid="34"/>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6" grpId="0" animBg="1"/>
      <p:bldP spid="27" grpId="0" animBg="1"/>
      <p:bldP spid="28" grpId="0" animBg="1"/>
      <p:bldP spid="29" grpId="0"/>
      <p:bldP spid="30" grpId="0"/>
      <p:bldP spid="36" grpId="0"/>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a:extLst>
              <a:ext uri="{FF2B5EF4-FFF2-40B4-BE49-F238E27FC236}">
                <a16:creationId xmlns="" xmlns:a16="http://schemas.microsoft.com/office/drawing/2014/main" id="{74D932E9-FC55-5486-D6D2-88316EF05D0C}"/>
              </a:ext>
            </a:extLst>
          </p:cNvPr>
          <p:cNvGrpSpPr/>
          <p:nvPr/>
        </p:nvGrpSpPr>
        <p:grpSpPr>
          <a:xfrm>
            <a:off x="1984480" y="1617234"/>
            <a:ext cx="9930384" cy="1116835"/>
            <a:chOff x="2039112" y="2057738"/>
            <a:chExt cx="9930384" cy="1116835"/>
          </a:xfrm>
        </p:grpSpPr>
        <p:sp>
          <p:nvSpPr>
            <p:cNvPr id="5" name="Dikdörtgen 4">
              <a:extLst>
                <a:ext uri="{FF2B5EF4-FFF2-40B4-BE49-F238E27FC236}">
                  <a16:creationId xmlns="" xmlns:a16="http://schemas.microsoft.com/office/drawing/2014/main" id="{D22F8747-BBB6-2D4A-613A-7BEF6DBB5156}"/>
                </a:ext>
              </a:extLst>
            </p:cNvPr>
            <p:cNvSpPr/>
            <p:nvPr/>
          </p:nvSpPr>
          <p:spPr>
            <a:xfrm>
              <a:off x="3035809" y="2475844"/>
              <a:ext cx="7918704" cy="698729"/>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Dikdörtgen 5">
              <a:extLst>
                <a:ext uri="{FF2B5EF4-FFF2-40B4-BE49-F238E27FC236}">
                  <a16:creationId xmlns="" xmlns:a16="http://schemas.microsoft.com/office/drawing/2014/main" id="{9DB4DAB3-6460-55BD-E6A2-A59F17C87512}"/>
                </a:ext>
              </a:extLst>
            </p:cNvPr>
            <p:cNvSpPr/>
            <p:nvPr/>
          </p:nvSpPr>
          <p:spPr>
            <a:xfrm>
              <a:off x="2898648" y="2057738"/>
              <a:ext cx="8193024" cy="914400"/>
            </a:xfrm>
            <a:prstGeom prst="rect">
              <a:avLst/>
            </a:prstGeom>
            <a:solidFill>
              <a:srgbClr val="F353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a:extLst>
                <a:ext uri="{FF2B5EF4-FFF2-40B4-BE49-F238E27FC236}">
                  <a16:creationId xmlns="" xmlns:a16="http://schemas.microsoft.com/office/drawing/2014/main" id="{A980C44E-3955-CD9B-56EF-1501CBCF5D08}"/>
                </a:ext>
              </a:extLst>
            </p:cNvPr>
            <p:cNvSpPr txBox="1"/>
            <p:nvPr/>
          </p:nvSpPr>
          <p:spPr>
            <a:xfrm>
              <a:off x="2039112" y="2160995"/>
              <a:ext cx="9930384" cy="707886"/>
            </a:xfrm>
            <a:prstGeom prst="rect">
              <a:avLst/>
            </a:prstGeom>
            <a:noFill/>
          </p:spPr>
          <p:txBody>
            <a:bodyPr wrap="square" rtlCol="0">
              <a:spAutoFit/>
            </a:bodyPr>
            <a:lstStyle/>
            <a:p>
              <a:pPr algn="ctr"/>
              <a:r>
                <a:rPr lang="tr-TR" sz="4000" dirty="0">
                  <a:latin typeface="Arial Black" panose="020B0A04020102020204" pitchFamily="34" charset="0"/>
                </a:rPr>
                <a:t>TESTLERİN KAT SAYISI</a:t>
              </a:r>
            </a:p>
          </p:txBody>
        </p:sp>
      </p:grpSp>
      <p:sp>
        <p:nvSpPr>
          <p:cNvPr id="8" name="Dikdörtgen 7">
            <a:extLst>
              <a:ext uri="{FF2B5EF4-FFF2-40B4-BE49-F238E27FC236}">
                <a16:creationId xmlns="" xmlns:a16="http://schemas.microsoft.com/office/drawing/2014/main" id="{5F46D562-D434-C7F1-15B4-BFE7847A0D7E}"/>
              </a:ext>
            </a:extLst>
          </p:cNvPr>
          <p:cNvSpPr/>
          <p:nvPr/>
        </p:nvSpPr>
        <p:spPr>
          <a:xfrm>
            <a:off x="4641320" y="5742432"/>
            <a:ext cx="4360989" cy="4017382"/>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10" name="Resim 9">
            <a:extLst>
              <a:ext uri="{FF2B5EF4-FFF2-40B4-BE49-F238E27FC236}">
                <a16:creationId xmlns="" xmlns:a16="http://schemas.microsoft.com/office/drawing/2014/main" id="{22AAF6BB-ED42-7757-66C8-C138ACB2BDE5}"/>
              </a:ext>
            </a:extLst>
          </p:cNvPr>
          <p:cNvPicPr>
            <a:picLocks noChangeAspect="1"/>
          </p:cNvPicPr>
          <p:nvPr/>
        </p:nvPicPr>
        <p:blipFill>
          <a:blip r:embed="rId2"/>
          <a:stretch>
            <a:fillRect/>
          </a:stretch>
        </p:blipFill>
        <p:spPr>
          <a:xfrm rot="278976">
            <a:off x="6663937" y="7857954"/>
            <a:ext cx="3395305" cy="3009811"/>
          </a:xfrm>
          <a:prstGeom prst="rect">
            <a:avLst/>
          </a:prstGeom>
        </p:spPr>
      </p:pic>
      <p:pic>
        <p:nvPicPr>
          <p:cNvPr id="12" name="Resim 11">
            <a:extLst>
              <a:ext uri="{FF2B5EF4-FFF2-40B4-BE49-F238E27FC236}">
                <a16:creationId xmlns="" xmlns:a16="http://schemas.microsoft.com/office/drawing/2014/main" id="{DAF936B2-7D1E-D902-238C-715FD1A20A94}"/>
              </a:ext>
            </a:extLst>
          </p:cNvPr>
          <p:cNvPicPr>
            <a:picLocks noChangeAspect="1"/>
          </p:cNvPicPr>
          <p:nvPr/>
        </p:nvPicPr>
        <p:blipFill>
          <a:blip r:embed="rId3"/>
          <a:stretch>
            <a:fillRect/>
          </a:stretch>
        </p:blipFill>
        <p:spPr>
          <a:xfrm>
            <a:off x="7720027" y="5285232"/>
            <a:ext cx="2854974" cy="3333149"/>
          </a:xfrm>
          <a:prstGeom prst="rect">
            <a:avLst/>
          </a:prstGeom>
        </p:spPr>
      </p:pic>
      <p:pic>
        <p:nvPicPr>
          <p:cNvPr id="14" name="Resim 13">
            <a:extLst>
              <a:ext uri="{FF2B5EF4-FFF2-40B4-BE49-F238E27FC236}">
                <a16:creationId xmlns="" xmlns:a16="http://schemas.microsoft.com/office/drawing/2014/main" id="{09CA7309-9407-BA47-E180-583C49670767}"/>
              </a:ext>
            </a:extLst>
          </p:cNvPr>
          <p:cNvPicPr>
            <a:picLocks noChangeAspect="1"/>
          </p:cNvPicPr>
          <p:nvPr/>
        </p:nvPicPr>
        <p:blipFill>
          <a:blip r:embed="rId4"/>
          <a:stretch>
            <a:fillRect/>
          </a:stretch>
        </p:blipFill>
        <p:spPr>
          <a:xfrm>
            <a:off x="5210987" y="4064090"/>
            <a:ext cx="3605506" cy="2398882"/>
          </a:xfrm>
          <a:prstGeom prst="rect">
            <a:avLst/>
          </a:prstGeom>
        </p:spPr>
      </p:pic>
      <p:pic>
        <p:nvPicPr>
          <p:cNvPr id="16" name="Resim 15">
            <a:extLst>
              <a:ext uri="{FF2B5EF4-FFF2-40B4-BE49-F238E27FC236}">
                <a16:creationId xmlns="" xmlns:a16="http://schemas.microsoft.com/office/drawing/2014/main" id="{C1E3DCC4-5F6A-F586-477E-AF679A89E4B8}"/>
              </a:ext>
            </a:extLst>
          </p:cNvPr>
          <p:cNvPicPr>
            <a:picLocks noChangeAspect="1"/>
          </p:cNvPicPr>
          <p:nvPr/>
        </p:nvPicPr>
        <p:blipFill>
          <a:blip r:embed="rId5"/>
          <a:stretch>
            <a:fillRect/>
          </a:stretch>
        </p:blipFill>
        <p:spPr>
          <a:xfrm>
            <a:off x="2981178" y="4915182"/>
            <a:ext cx="2854974" cy="3681415"/>
          </a:xfrm>
          <a:prstGeom prst="rect">
            <a:avLst/>
          </a:prstGeom>
        </p:spPr>
      </p:pic>
      <p:pic>
        <p:nvPicPr>
          <p:cNvPr id="18" name="Resim 17">
            <a:extLst>
              <a:ext uri="{FF2B5EF4-FFF2-40B4-BE49-F238E27FC236}">
                <a16:creationId xmlns="" xmlns:a16="http://schemas.microsoft.com/office/drawing/2014/main" id="{BE3E80AA-E60D-0720-7E1B-139D98DE8E59}"/>
              </a:ext>
            </a:extLst>
          </p:cNvPr>
          <p:cNvPicPr>
            <a:picLocks noChangeAspect="1"/>
          </p:cNvPicPr>
          <p:nvPr/>
        </p:nvPicPr>
        <p:blipFill>
          <a:blip r:embed="rId6"/>
          <a:stretch>
            <a:fillRect/>
          </a:stretch>
        </p:blipFill>
        <p:spPr>
          <a:xfrm>
            <a:off x="3767716" y="7942772"/>
            <a:ext cx="3380671" cy="2780365"/>
          </a:xfrm>
          <a:prstGeom prst="rect">
            <a:avLst/>
          </a:prstGeom>
        </p:spPr>
      </p:pic>
      <p:sp>
        <p:nvSpPr>
          <p:cNvPr id="19" name="Metin kutusu 18">
            <a:extLst>
              <a:ext uri="{FF2B5EF4-FFF2-40B4-BE49-F238E27FC236}">
                <a16:creationId xmlns="" xmlns:a16="http://schemas.microsoft.com/office/drawing/2014/main" id="{798C2DE3-1E84-9752-07A9-C509C2FE77C7}"/>
              </a:ext>
            </a:extLst>
          </p:cNvPr>
          <p:cNvSpPr txBox="1"/>
          <p:nvPr/>
        </p:nvSpPr>
        <p:spPr>
          <a:xfrm>
            <a:off x="5025171" y="4755699"/>
            <a:ext cx="3758030" cy="1200329"/>
          </a:xfrm>
          <a:prstGeom prst="rect">
            <a:avLst/>
          </a:prstGeom>
          <a:noFill/>
        </p:spPr>
        <p:txBody>
          <a:bodyPr wrap="square" rtlCol="0">
            <a:spAutoFit/>
          </a:bodyPr>
          <a:lstStyle/>
          <a:p>
            <a:pPr algn="ctr"/>
            <a:r>
              <a:rPr lang="tr-TR" sz="3600" b="1" dirty="0">
                <a:solidFill>
                  <a:schemeClr val="bg1"/>
                </a:solidFill>
              </a:rPr>
              <a:t>TÜRKÇE</a:t>
            </a:r>
          </a:p>
          <a:p>
            <a:pPr algn="ctr"/>
            <a:r>
              <a:rPr lang="tr-TR" sz="3600" b="1" dirty="0">
                <a:solidFill>
                  <a:schemeClr val="bg1"/>
                </a:solidFill>
              </a:rPr>
              <a:t>4</a:t>
            </a:r>
          </a:p>
        </p:txBody>
      </p:sp>
      <p:sp>
        <p:nvSpPr>
          <p:cNvPr id="20" name="Metin kutusu 19">
            <a:extLst>
              <a:ext uri="{FF2B5EF4-FFF2-40B4-BE49-F238E27FC236}">
                <a16:creationId xmlns="" xmlns:a16="http://schemas.microsoft.com/office/drawing/2014/main" id="{D2AB8BBE-8469-852E-C80B-05DEEADAF9CA}"/>
              </a:ext>
            </a:extLst>
          </p:cNvPr>
          <p:cNvSpPr txBox="1"/>
          <p:nvPr/>
        </p:nvSpPr>
        <p:spPr>
          <a:xfrm rot="4254759">
            <a:off x="7173731" y="6378096"/>
            <a:ext cx="3758030" cy="1200329"/>
          </a:xfrm>
          <a:prstGeom prst="rect">
            <a:avLst/>
          </a:prstGeom>
          <a:noFill/>
        </p:spPr>
        <p:txBody>
          <a:bodyPr wrap="square" rtlCol="0">
            <a:spAutoFit/>
          </a:bodyPr>
          <a:lstStyle/>
          <a:p>
            <a:pPr algn="ctr"/>
            <a:r>
              <a:rPr lang="tr-TR" sz="3600" b="1" dirty="0">
                <a:solidFill>
                  <a:schemeClr val="bg1"/>
                </a:solidFill>
              </a:rPr>
              <a:t>MATEMATİK</a:t>
            </a:r>
          </a:p>
          <a:p>
            <a:pPr algn="ctr"/>
            <a:r>
              <a:rPr lang="tr-TR" sz="3600" b="1" dirty="0">
                <a:solidFill>
                  <a:schemeClr val="bg1"/>
                </a:solidFill>
              </a:rPr>
              <a:t>4</a:t>
            </a:r>
          </a:p>
        </p:txBody>
      </p:sp>
      <p:sp>
        <p:nvSpPr>
          <p:cNvPr id="23" name="Metin kutusu 22">
            <a:extLst>
              <a:ext uri="{FF2B5EF4-FFF2-40B4-BE49-F238E27FC236}">
                <a16:creationId xmlns="" xmlns:a16="http://schemas.microsoft.com/office/drawing/2014/main" id="{EEBA0132-EE2C-AEBA-583F-4C7BDC3270BE}"/>
              </a:ext>
            </a:extLst>
          </p:cNvPr>
          <p:cNvSpPr txBox="1"/>
          <p:nvPr/>
        </p:nvSpPr>
        <p:spPr>
          <a:xfrm rot="9254109">
            <a:off x="6505011" y="8787492"/>
            <a:ext cx="3758030" cy="1200329"/>
          </a:xfrm>
          <a:prstGeom prst="rect">
            <a:avLst/>
          </a:prstGeom>
          <a:noFill/>
        </p:spPr>
        <p:txBody>
          <a:bodyPr wrap="square" rtlCol="0">
            <a:spAutoFit/>
          </a:bodyPr>
          <a:lstStyle/>
          <a:p>
            <a:pPr algn="ctr"/>
            <a:r>
              <a:rPr lang="tr-TR" sz="3600" b="1" dirty="0"/>
              <a:t>FEN BİLGİSİ</a:t>
            </a:r>
          </a:p>
          <a:p>
            <a:pPr algn="ctr"/>
            <a:r>
              <a:rPr lang="tr-TR" sz="3600" b="1" dirty="0"/>
              <a:t>4</a:t>
            </a:r>
          </a:p>
        </p:txBody>
      </p:sp>
      <p:sp>
        <p:nvSpPr>
          <p:cNvPr id="24" name="Metin kutusu 23">
            <a:extLst>
              <a:ext uri="{FF2B5EF4-FFF2-40B4-BE49-F238E27FC236}">
                <a16:creationId xmlns="" xmlns:a16="http://schemas.microsoft.com/office/drawing/2014/main" id="{E92BBD1E-6A03-927F-1EFE-FB6762191051}"/>
              </a:ext>
            </a:extLst>
          </p:cNvPr>
          <p:cNvSpPr txBox="1"/>
          <p:nvPr/>
        </p:nvSpPr>
        <p:spPr>
          <a:xfrm rot="12782108">
            <a:off x="3730749" y="8644549"/>
            <a:ext cx="3758030" cy="1200329"/>
          </a:xfrm>
          <a:prstGeom prst="rect">
            <a:avLst/>
          </a:prstGeom>
          <a:noFill/>
        </p:spPr>
        <p:txBody>
          <a:bodyPr wrap="square" rtlCol="0">
            <a:spAutoFit/>
          </a:bodyPr>
          <a:lstStyle/>
          <a:p>
            <a:pPr algn="ctr"/>
            <a:r>
              <a:rPr lang="tr-TR" sz="3600" b="1" dirty="0"/>
              <a:t>DİN KÜLTÜRÜ</a:t>
            </a:r>
          </a:p>
          <a:p>
            <a:pPr algn="ctr"/>
            <a:r>
              <a:rPr lang="tr-TR" sz="3600" b="1" dirty="0"/>
              <a:t>1</a:t>
            </a:r>
          </a:p>
        </p:txBody>
      </p:sp>
      <p:sp>
        <p:nvSpPr>
          <p:cNvPr id="25" name="Metin kutusu 24">
            <a:extLst>
              <a:ext uri="{FF2B5EF4-FFF2-40B4-BE49-F238E27FC236}">
                <a16:creationId xmlns="" xmlns:a16="http://schemas.microsoft.com/office/drawing/2014/main" id="{2129C345-EE0B-59DC-CEBB-F22C0924A196}"/>
              </a:ext>
            </a:extLst>
          </p:cNvPr>
          <p:cNvSpPr txBox="1"/>
          <p:nvPr/>
        </p:nvSpPr>
        <p:spPr>
          <a:xfrm rot="16779200">
            <a:off x="2773007" y="6140351"/>
            <a:ext cx="3758030" cy="1200329"/>
          </a:xfrm>
          <a:prstGeom prst="rect">
            <a:avLst/>
          </a:prstGeom>
          <a:noFill/>
        </p:spPr>
        <p:txBody>
          <a:bodyPr wrap="square" rtlCol="0">
            <a:spAutoFit/>
          </a:bodyPr>
          <a:lstStyle/>
          <a:p>
            <a:pPr algn="ctr"/>
            <a:r>
              <a:rPr lang="tr-TR" sz="3600" b="1" dirty="0"/>
              <a:t>İNKILAP</a:t>
            </a:r>
          </a:p>
          <a:p>
            <a:pPr algn="ctr"/>
            <a:r>
              <a:rPr lang="tr-TR" sz="3600" b="1" dirty="0"/>
              <a:t>1</a:t>
            </a:r>
          </a:p>
        </p:txBody>
      </p:sp>
      <p:sp>
        <p:nvSpPr>
          <p:cNvPr id="27" name="Metin kutusu 26">
            <a:extLst>
              <a:ext uri="{FF2B5EF4-FFF2-40B4-BE49-F238E27FC236}">
                <a16:creationId xmlns="" xmlns:a16="http://schemas.microsoft.com/office/drawing/2014/main" id="{C8954FA1-87A9-B2C3-5801-CFCB82239025}"/>
              </a:ext>
            </a:extLst>
          </p:cNvPr>
          <p:cNvSpPr txBox="1"/>
          <p:nvPr/>
        </p:nvSpPr>
        <p:spPr>
          <a:xfrm>
            <a:off x="5025171" y="6894973"/>
            <a:ext cx="3758030" cy="1200329"/>
          </a:xfrm>
          <a:prstGeom prst="rect">
            <a:avLst/>
          </a:prstGeom>
          <a:noFill/>
        </p:spPr>
        <p:txBody>
          <a:bodyPr wrap="square" rtlCol="0">
            <a:spAutoFit/>
          </a:bodyPr>
          <a:lstStyle/>
          <a:p>
            <a:pPr algn="ctr"/>
            <a:r>
              <a:rPr lang="tr-TR" sz="3600" b="1" dirty="0"/>
              <a:t>İNGİLİZCE</a:t>
            </a:r>
          </a:p>
          <a:p>
            <a:pPr algn="ctr"/>
            <a:r>
              <a:rPr lang="tr-TR" sz="3600" b="1" dirty="0"/>
              <a:t>4</a:t>
            </a:r>
          </a:p>
        </p:txBody>
      </p:sp>
      <p:pic>
        <p:nvPicPr>
          <p:cNvPr id="28" name="Resim 27">
            <a:extLst>
              <a:ext uri="{FF2B5EF4-FFF2-40B4-BE49-F238E27FC236}">
                <a16:creationId xmlns="" xmlns:a16="http://schemas.microsoft.com/office/drawing/2014/main" id="{4E795A2E-B7FD-5BC7-5BB9-7B5E10F9AD06}"/>
              </a:ext>
            </a:extLst>
          </p:cNvPr>
          <p:cNvPicPr>
            <a:picLocks noChangeAspect="1"/>
          </p:cNvPicPr>
          <p:nvPr/>
        </p:nvPicPr>
        <p:blipFill>
          <a:blip r:embed="rId7"/>
          <a:stretch>
            <a:fillRect/>
          </a:stretch>
        </p:blipFill>
        <p:spPr>
          <a:xfrm>
            <a:off x="9418319" y="9037846"/>
            <a:ext cx="4297681" cy="4256023"/>
          </a:xfrm>
          <a:prstGeom prst="rect">
            <a:avLst/>
          </a:prstGeom>
        </p:spPr>
      </p:pic>
    </p:spTree>
    <p:extLst>
      <p:ext uri="{BB962C8B-B14F-4D97-AF65-F5344CB8AC3E}">
        <p14:creationId xmlns:p14="http://schemas.microsoft.com/office/powerpoint/2010/main" val="3983611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1000"/>
                                        <p:tgtEl>
                                          <p:spTgt spid="23"/>
                                        </p:tgtEl>
                                      </p:cBhvr>
                                    </p:animEffect>
                                    <p:anim calcmode="lin" valueType="num">
                                      <p:cBhvr>
                                        <p:cTn id="37" dur="1000" fill="hold"/>
                                        <p:tgtEl>
                                          <p:spTgt spid="23"/>
                                        </p:tgtEl>
                                        <p:attrNameLst>
                                          <p:attrName>ppt_x</p:attrName>
                                        </p:attrNameLst>
                                      </p:cBhvr>
                                      <p:tavLst>
                                        <p:tav tm="0">
                                          <p:val>
                                            <p:strVal val="#ppt_x"/>
                                          </p:val>
                                        </p:tav>
                                        <p:tav tm="100000">
                                          <p:val>
                                            <p:strVal val="#ppt_x"/>
                                          </p:val>
                                        </p:tav>
                                      </p:tavLst>
                                    </p:anim>
                                    <p:anim calcmode="lin" valueType="num">
                                      <p:cBhvr>
                                        <p:cTn id="3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1000"/>
                                        <p:tgtEl>
                                          <p:spTgt spid="25"/>
                                        </p:tgtEl>
                                      </p:cBhvr>
                                    </p:animEffect>
                                    <p:anim calcmode="lin" valueType="num">
                                      <p:cBhvr>
                                        <p:cTn id="61" dur="1000" fill="hold"/>
                                        <p:tgtEl>
                                          <p:spTgt spid="25"/>
                                        </p:tgtEl>
                                        <p:attrNameLst>
                                          <p:attrName>ppt_x</p:attrName>
                                        </p:attrNameLst>
                                      </p:cBhvr>
                                      <p:tavLst>
                                        <p:tav tm="0">
                                          <p:val>
                                            <p:strVal val="#ppt_x"/>
                                          </p:val>
                                        </p:tav>
                                        <p:tav tm="100000">
                                          <p:val>
                                            <p:strVal val="#ppt_x"/>
                                          </p:val>
                                        </p:tav>
                                      </p:tavLst>
                                    </p:anim>
                                    <p:anim calcmode="lin" valueType="num">
                                      <p:cBhvr>
                                        <p:cTn id="6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1000"/>
                                        <p:tgtEl>
                                          <p:spTgt spid="27"/>
                                        </p:tgtEl>
                                      </p:cBhvr>
                                    </p:animEffect>
                                    <p:anim calcmode="lin" valueType="num">
                                      <p:cBhvr>
                                        <p:cTn id="68" dur="1000" fill="hold"/>
                                        <p:tgtEl>
                                          <p:spTgt spid="27"/>
                                        </p:tgtEl>
                                        <p:attrNameLst>
                                          <p:attrName>ppt_x</p:attrName>
                                        </p:attrNameLst>
                                      </p:cBhvr>
                                      <p:tavLst>
                                        <p:tav tm="0">
                                          <p:val>
                                            <p:strVal val="#ppt_x"/>
                                          </p:val>
                                        </p:tav>
                                        <p:tav tm="100000">
                                          <p:val>
                                            <p:strVal val="#ppt_x"/>
                                          </p:val>
                                        </p:tav>
                                      </p:tavLst>
                                    </p:anim>
                                    <p:anim calcmode="lin" valueType="num">
                                      <p:cBhvr>
                                        <p:cTn id="69" dur="1000" fill="hold"/>
                                        <p:tgtEl>
                                          <p:spTgt spid="2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fade">
                                      <p:cBhvr>
                                        <p:cTn id="72" dur="1000"/>
                                        <p:tgtEl>
                                          <p:spTgt spid="8"/>
                                        </p:tgtEl>
                                      </p:cBhvr>
                                    </p:animEffect>
                                    <p:anim calcmode="lin" valueType="num">
                                      <p:cBhvr>
                                        <p:cTn id="73" dur="1000" fill="hold"/>
                                        <p:tgtEl>
                                          <p:spTgt spid="8"/>
                                        </p:tgtEl>
                                        <p:attrNameLst>
                                          <p:attrName>ppt_x</p:attrName>
                                        </p:attrNameLst>
                                      </p:cBhvr>
                                      <p:tavLst>
                                        <p:tav tm="0">
                                          <p:val>
                                            <p:strVal val="#ppt_x"/>
                                          </p:val>
                                        </p:tav>
                                        <p:tav tm="100000">
                                          <p:val>
                                            <p:strVal val="#ppt_x"/>
                                          </p:val>
                                        </p:tav>
                                      </p:tavLst>
                                    </p:anim>
                                    <p:anim calcmode="lin" valueType="num">
                                      <p:cBhvr>
                                        <p:cTn id="7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p:bldP spid="20" grpId="0"/>
      <p:bldP spid="23" grpId="0"/>
      <p:bldP spid="24" grpId="0"/>
      <p:bldP spid="25"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a:extLst>
              <a:ext uri="{FF2B5EF4-FFF2-40B4-BE49-F238E27FC236}">
                <a16:creationId xmlns="" xmlns:a16="http://schemas.microsoft.com/office/drawing/2014/main" id="{BC1EEE23-C96A-F1C0-DFDA-C82135C0C523}"/>
              </a:ext>
            </a:extLst>
          </p:cNvPr>
          <p:cNvGrpSpPr/>
          <p:nvPr/>
        </p:nvGrpSpPr>
        <p:grpSpPr>
          <a:xfrm>
            <a:off x="1984480" y="1617234"/>
            <a:ext cx="9930384" cy="1116835"/>
            <a:chOff x="2039112" y="2057738"/>
            <a:chExt cx="9930384" cy="1116835"/>
          </a:xfrm>
        </p:grpSpPr>
        <p:sp>
          <p:nvSpPr>
            <p:cNvPr id="5" name="Dikdörtgen 4">
              <a:extLst>
                <a:ext uri="{FF2B5EF4-FFF2-40B4-BE49-F238E27FC236}">
                  <a16:creationId xmlns="" xmlns:a16="http://schemas.microsoft.com/office/drawing/2014/main" id="{BDE1FD69-542A-4007-3910-06F74340556D}"/>
                </a:ext>
              </a:extLst>
            </p:cNvPr>
            <p:cNvSpPr/>
            <p:nvPr/>
          </p:nvSpPr>
          <p:spPr>
            <a:xfrm>
              <a:off x="3035809" y="2475844"/>
              <a:ext cx="7918704" cy="698729"/>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Dikdörtgen 5">
              <a:extLst>
                <a:ext uri="{FF2B5EF4-FFF2-40B4-BE49-F238E27FC236}">
                  <a16:creationId xmlns="" xmlns:a16="http://schemas.microsoft.com/office/drawing/2014/main" id="{B0A0BE89-C5D9-CB55-7305-5DD4B24ECB6F}"/>
                </a:ext>
              </a:extLst>
            </p:cNvPr>
            <p:cNvSpPr/>
            <p:nvPr/>
          </p:nvSpPr>
          <p:spPr>
            <a:xfrm>
              <a:off x="2898648" y="2057738"/>
              <a:ext cx="8193024" cy="914400"/>
            </a:xfrm>
            <a:prstGeom prst="rect">
              <a:avLst/>
            </a:prstGeom>
            <a:solidFill>
              <a:srgbClr val="F353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a:extLst>
                <a:ext uri="{FF2B5EF4-FFF2-40B4-BE49-F238E27FC236}">
                  <a16:creationId xmlns="" xmlns:a16="http://schemas.microsoft.com/office/drawing/2014/main" id="{15B62C13-65E7-0CD0-42C0-2E95D54080A1}"/>
                </a:ext>
              </a:extLst>
            </p:cNvPr>
            <p:cNvSpPr txBox="1"/>
            <p:nvPr/>
          </p:nvSpPr>
          <p:spPr>
            <a:xfrm>
              <a:off x="2039112" y="2160995"/>
              <a:ext cx="9930384" cy="707886"/>
            </a:xfrm>
            <a:prstGeom prst="rect">
              <a:avLst/>
            </a:prstGeom>
            <a:noFill/>
          </p:spPr>
          <p:txBody>
            <a:bodyPr wrap="square" rtlCol="0">
              <a:spAutoFit/>
            </a:bodyPr>
            <a:lstStyle/>
            <a:p>
              <a:pPr algn="ctr"/>
              <a:r>
                <a:rPr lang="tr-TR" sz="4000" dirty="0">
                  <a:latin typeface="Arial Black" panose="020B0A04020102020204" pitchFamily="34" charset="0"/>
                </a:rPr>
                <a:t>LGS HAKKINDA</a:t>
              </a:r>
            </a:p>
          </p:txBody>
        </p:sp>
      </p:grpSp>
      <p:pic>
        <p:nvPicPr>
          <p:cNvPr id="9" name="Resim 8">
            <a:extLst>
              <a:ext uri="{FF2B5EF4-FFF2-40B4-BE49-F238E27FC236}">
                <a16:creationId xmlns="" xmlns:a16="http://schemas.microsoft.com/office/drawing/2014/main" id="{D82867B5-72EC-B560-22CB-2C751ECF952F}"/>
              </a:ext>
            </a:extLst>
          </p:cNvPr>
          <p:cNvPicPr>
            <a:picLocks noChangeAspect="1"/>
          </p:cNvPicPr>
          <p:nvPr/>
        </p:nvPicPr>
        <p:blipFill>
          <a:blip r:embed="rId2"/>
          <a:stretch>
            <a:fillRect/>
          </a:stretch>
        </p:blipFill>
        <p:spPr>
          <a:xfrm>
            <a:off x="1107332" y="3926275"/>
            <a:ext cx="5567787" cy="6659511"/>
          </a:xfrm>
          <a:prstGeom prst="rect">
            <a:avLst/>
          </a:prstGeom>
        </p:spPr>
      </p:pic>
      <p:pic>
        <p:nvPicPr>
          <p:cNvPr id="10" name="Resim 9">
            <a:extLst>
              <a:ext uri="{FF2B5EF4-FFF2-40B4-BE49-F238E27FC236}">
                <a16:creationId xmlns="" xmlns:a16="http://schemas.microsoft.com/office/drawing/2014/main" id="{85425C0E-5D75-5C22-3579-7B8027C9A7B8}"/>
              </a:ext>
            </a:extLst>
          </p:cNvPr>
          <p:cNvPicPr>
            <a:picLocks noChangeAspect="1"/>
          </p:cNvPicPr>
          <p:nvPr/>
        </p:nvPicPr>
        <p:blipFill>
          <a:blip r:embed="rId2"/>
          <a:stretch>
            <a:fillRect/>
          </a:stretch>
        </p:blipFill>
        <p:spPr>
          <a:xfrm>
            <a:off x="7040883" y="3926275"/>
            <a:ext cx="5567787" cy="6659511"/>
          </a:xfrm>
          <a:prstGeom prst="rect">
            <a:avLst/>
          </a:prstGeom>
        </p:spPr>
      </p:pic>
      <p:sp>
        <p:nvSpPr>
          <p:cNvPr id="11" name="Akış Çizelgesi: Sonlandırıcı 10">
            <a:extLst>
              <a:ext uri="{FF2B5EF4-FFF2-40B4-BE49-F238E27FC236}">
                <a16:creationId xmlns="" xmlns:a16="http://schemas.microsoft.com/office/drawing/2014/main" id="{39F2A54D-D406-B244-1683-B3DA1A9ED820}"/>
              </a:ext>
            </a:extLst>
          </p:cNvPr>
          <p:cNvSpPr/>
          <p:nvPr/>
        </p:nvSpPr>
        <p:spPr>
          <a:xfrm>
            <a:off x="1984480" y="10764361"/>
            <a:ext cx="3666512" cy="1334405"/>
          </a:xfrm>
          <a:prstGeom prst="flowChartTerminator">
            <a:avLst/>
          </a:prstGeom>
          <a:solidFill>
            <a:srgbClr val="FFAF55"/>
          </a:solidFill>
          <a:ln>
            <a:solidFill>
              <a:schemeClr val="tx1">
                <a:lumMod val="75000"/>
                <a:lumOff val="2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sz="2800" b="1" dirty="0">
                <a:solidFill>
                  <a:schemeClr val="tx1"/>
                </a:solidFill>
              </a:rPr>
              <a:t>KONU KAPSAMI</a:t>
            </a:r>
          </a:p>
        </p:txBody>
      </p:sp>
      <p:sp>
        <p:nvSpPr>
          <p:cNvPr id="12" name="Akış Çizelgesi: Sonlandırıcı 11">
            <a:extLst>
              <a:ext uri="{FF2B5EF4-FFF2-40B4-BE49-F238E27FC236}">
                <a16:creationId xmlns="" xmlns:a16="http://schemas.microsoft.com/office/drawing/2014/main" id="{D3225E5E-E941-B9A6-B9BE-0523E4E2ECF3}"/>
              </a:ext>
            </a:extLst>
          </p:cNvPr>
          <p:cNvSpPr/>
          <p:nvPr/>
        </p:nvSpPr>
        <p:spPr>
          <a:xfrm>
            <a:off x="7836640" y="10764361"/>
            <a:ext cx="3666512" cy="1334405"/>
          </a:xfrm>
          <a:prstGeom prst="flowChartTerminator">
            <a:avLst/>
          </a:prstGeom>
          <a:solidFill>
            <a:srgbClr val="FFAF55"/>
          </a:solidFill>
          <a:ln>
            <a:solidFill>
              <a:schemeClr val="tx1">
                <a:lumMod val="75000"/>
                <a:lumOff val="2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sz="2800" b="1" dirty="0">
                <a:solidFill>
                  <a:schemeClr val="tx1"/>
                </a:solidFill>
              </a:rPr>
              <a:t>YANLIŞ DOĞRU GÖTÜRÜR MÜ?</a:t>
            </a:r>
          </a:p>
        </p:txBody>
      </p:sp>
      <p:sp>
        <p:nvSpPr>
          <p:cNvPr id="13" name="Metin kutusu 12">
            <a:extLst>
              <a:ext uri="{FF2B5EF4-FFF2-40B4-BE49-F238E27FC236}">
                <a16:creationId xmlns="" xmlns:a16="http://schemas.microsoft.com/office/drawing/2014/main" id="{BA81E40E-972A-78C3-9961-64BBF00110DD}"/>
              </a:ext>
            </a:extLst>
          </p:cNvPr>
          <p:cNvSpPr txBox="1"/>
          <p:nvPr/>
        </p:nvSpPr>
        <p:spPr>
          <a:xfrm>
            <a:off x="1760673" y="5888504"/>
            <a:ext cx="4261104" cy="1938992"/>
          </a:xfrm>
          <a:prstGeom prst="rect">
            <a:avLst/>
          </a:prstGeom>
          <a:noFill/>
        </p:spPr>
        <p:txBody>
          <a:bodyPr wrap="square" rtlCol="0">
            <a:spAutoFit/>
          </a:bodyPr>
          <a:lstStyle/>
          <a:p>
            <a:pPr algn="ctr"/>
            <a:r>
              <a:rPr lang="tr-TR" sz="3000" b="1" dirty="0"/>
              <a:t>SORULAR SADECE </a:t>
            </a:r>
          </a:p>
          <a:p>
            <a:pPr algn="ctr"/>
            <a:r>
              <a:rPr lang="tr-TR" sz="3000" b="1" dirty="0">
                <a:solidFill>
                  <a:schemeClr val="bg1"/>
                </a:solidFill>
              </a:rPr>
              <a:t>8. SINIF </a:t>
            </a:r>
            <a:r>
              <a:rPr lang="tr-TR" sz="3000" b="1" dirty="0"/>
              <a:t>KAZANIMLARINDAN OLUŞMAKTADIR.</a:t>
            </a:r>
          </a:p>
        </p:txBody>
      </p:sp>
      <p:sp>
        <p:nvSpPr>
          <p:cNvPr id="14" name="Metin kutusu 13">
            <a:extLst>
              <a:ext uri="{FF2B5EF4-FFF2-40B4-BE49-F238E27FC236}">
                <a16:creationId xmlns="" xmlns:a16="http://schemas.microsoft.com/office/drawing/2014/main" id="{FB7031E3-DF0F-3142-CE06-941279E792D5}"/>
              </a:ext>
            </a:extLst>
          </p:cNvPr>
          <p:cNvSpPr txBox="1"/>
          <p:nvPr/>
        </p:nvSpPr>
        <p:spPr>
          <a:xfrm>
            <a:off x="7712512" y="5790152"/>
            <a:ext cx="4261104" cy="2862322"/>
          </a:xfrm>
          <a:prstGeom prst="rect">
            <a:avLst/>
          </a:prstGeom>
          <a:noFill/>
        </p:spPr>
        <p:txBody>
          <a:bodyPr wrap="square" rtlCol="0">
            <a:spAutoFit/>
          </a:bodyPr>
          <a:lstStyle/>
          <a:p>
            <a:pPr algn="ctr"/>
            <a:r>
              <a:rPr lang="tr-TR" sz="3000" b="1" dirty="0"/>
              <a:t>3 YANLIŞ </a:t>
            </a:r>
          </a:p>
          <a:p>
            <a:pPr algn="ctr"/>
            <a:r>
              <a:rPr lang="tr-TR" sz="3000" b="1" dirty="0"/>
              <a:t>1 DOĞRUYU GÖTÜRECEKTİR. SORULAR 4 ŞIKLI TEST SORULARINDAN OLUŞACAKTIR.</a:t>
            </a:r>
          </a:p>
        </p:txBody>
      </p:sp>
    </p:spTree>
    <p:extLst>
      <p:ext uri="{BB962C8B-B14F-4D97-AF65-F5344CB8AC3E}">
        <p14:creationId xmlns:p14="http://schemas.microsoft.com/office/powerpoint/2010/main" val="1434501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P spid="14" grpId="0"/>
    </p:bldLst>
  </p:timing>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422</TotalTime>
  <Words>1162</Words>
  <Application>Microsoft Office PowerPoint</Application>
  <PresentationFormat>Özel</PresentationFormat>
  <Paragraphs>205</Paragraphs>
  <Slides>18</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18</vt:i4>
      </vt:variant>
    </vt:vector>
  </HeadingPairs>
  <TitlesOfParts>
    <vt:vector size="25" baseType="lpstr">
      <vt:lpstr>Arial</vt:lpstr>
      <vt:lpstr>Arial Black</vt:lpstr>
      <vt:lpstr>Calibri</vt:lpstr>
      <vt:lpstr>Calibri Light</vt:lpstr>
      <vt:lpstr>Franklin Gothic Heavy</vt:lpstr>
      <vt:lpstr>Roboto Condensed</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igdirram@outlook.com</dc:creator>
  <cp:lastModifiedBy>kanki</cp:lastModifiedBy>
  <cp:revision>26</cp:revision>
  <dcterms:created xsi:type="dcterms:W3CDTF">2024-10-09T06:03:09Z</dcterms:created>
  <dcterms:modified xsi:type="dcterms:W3CDTF">2025-02-18T09:04:58Z</dcterms:modified>
</cp:coreProperties>
</file>